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354" r:id="rId2"/>
    <p:sldId id="259" r:id="rId3"/>
    <p:sldId id="330" r:id="rId4"/>
    <p:sldId id="331" r:id="rId5"/>
    <p:sldId id="269" r:id="rId6"/>
    <p:sldId id="359" r:id="rId7"/>
    <p:sldId id="316" r:id="rId8"/>
    <p:sldId id="261" r:id="rId9"/>
    <p:sldId id="349" r:id="rId10"/>
    <p:sldId id="332" r:id="rId11"/>
    <p:sldId id="340" r:id="rId12"/>
    <p:sldId id="345" r:id="rId13"/>
    <p:sldId id="358" r:id="rId14"/>
    <p:sldId id="356" r:id="rId15"/>
    <p:sldId id="357" r:id="rId16"/>
    <p:sldId id="341" r:id="rId17"/>
    <p:sldId id="355" r:id="rId18"/>
    <p:sldId id="342" r:id="rId19"/>
    <p:sldId id="343" r:id="rId20"/>
    <p:sldId id="346" r:id="rId21"/>
    <p:sldId id="352" r:id="rId22"/>
    <p:sldId id="347" r:id="rId23"/>
    <p:sldId id="353" r:id="rId24"/>
    <p:sldId id="325" r:id="rId25"/>
    <p:sldId id="326" r:id="rId26"/>
    <p:sldId id="327" r:id="rId27"/>
  </p:sldIdLst>
  <p:sldSz cx="9144000" cy="5143500" type="screen16x9"/>
  <p:notesSz cx="6858000" cy="9144000"/>
  <p:embeddedFontLst>
    <p:embeddedFont>
      <p:font typeface="MS Mincho" panose="02020609040205080304" pitchFamily="49" charset="-128"/>
      <p:regular r:id="rId29"/>
    </p:embeddedFont>
    <p:embeddedFont>
      <p:font typeface="Arvo" panose="020B0604020202020204" charset="0"/>
      <p:regular r:id="rId30"/>
      <p:bold r:id="rId31"/>
      <p:italic r:id="rId32"/>
      <p:boldItalic r:id="rId33"/>
    </p:embeddedFont>
    <p:embeddedFont>
      <p:font typeface="Bodoni" panose="020B0604020202020204" charset="0"/>
      <p:regular r:id="rId34"/>
      <p:bold r:id="rId35"/>
      <p:italic r:id="rId36"/>
      <p:boldItalic r:id="rId37"/>
    </p:embeddedFont>
    <p:embeddedFont>
      <p:font typeface="Cabin"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Montserrat" panose="020B0604020202020204" charset="0"/>
      <p:regular r:id="rId46"/>
      <p:bold r:id="rId47"/>
      <p:italic r:id="rId48"/>
      <p:boldItalic r:id="rId49"/>
    </p:embeddedFont>
    <p:embeddedFont>
      <p:font typeface="Montserrat ExtraLight" panose="020B0604020202020204" charset="0"/>
      <p:regular r:id="rId50"/>
      <p:bold r:id="rId51"/>
      <p:italic r:id="rId52"/>
      <p:boldItalic r:id="rId53"/>
    </p:embeddedFont>
    <p:embeddedFont>
      <p:font typeface="Montserrat Light"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3546AA-45DE-44DE-9E0D-C2C0296B1AF3}">
  <a:tblStyle styleId="{553546AA-45DE-44DE-9E0D-C2C0296B1A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75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ED5EA-B745-491A-B72A-1E3C43F75ACB}"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en-IN"/>
        </a:p>
      </dgm:t>
    </dgm:pt>
    <dgm:pt modelId="{33F7AD11-B49D-4867-8F42-59B545E81586}">
      <dgm:prSet/>
      <dgm:spPr>
        <a:ln>
          <a:solidFill>
            <a:schemeClr val="accent1">
              <a:lumMod val="75000"/>
            </a:schemeClr>
          </a:solidFill>
        </a:ln>
      </dgm:spPr>
      <dgm:t>
        <a:bodyPr/>
        <a:lstStyle/>
        <a:p>
          <a:pPr rtl="0"/>
          <a:r>
            <a:rPr lang="en-IN" b="1" dirty="0"/>
            <a:t>Debabrata Dutta, Founder and Executive Director</a:t>
          </a:r>
          <a:endParaRPr lang="en-IN" dirty="0"/>
        </a:p>
      </dgm:t>
    </dgm:pt>
    <dgm:pt modelId="{D6E6946E-0B0E-4B32-9338-A09C72EB397A}" type="parTrans" cxnId="{823263D5-6EE8-43E8-AC96-B6EF34427255}">
      <dgm:prSet/>
      <dgm:spPr/>
      <dgm:t>
        <a:bodyPr/>
        <a:lstStyle/>
        <a:p>
          <a:endParaRPr lang="en-IN"/>
        </a:p>
      </dgm:t>
    </dgm:pt>
    <dgm:pt modelId="{EC340119-8D61-4E6F-AA9F-790A9AEBF881}" type="sibTrans" cxnId="{823263D5-6EE8-43E8-AC96-B6EF34427255}">
      <dgm:prSet/>
      <dgm:spPr/>
      <dgm:t>
        <a:bodyPr/>
        <a:lstStyle/>
        <a:p>
          <a:endParaRPr lang="en-IN"/>
        </a:p>
      </dgm:t>
    </dgm:pt>
    <dgm:pt modelId="{B1BBC886-6BBF-44C3-8D83-BE3283D21463}">
      <dgm:prSet/>
      <dgm:spPr>
        <a:ln>
          <a:solidFill>
            <a:schemeClr val="accent1">
              <a:lumMod val="75000"/>
            </a:schemeClr>
          </a:solidFill>
        </a:ln>
      </dgm:spPr>
      <dgm:t>
        <a:bodyPr/>
        <a:lstStyle/>
        <a:p>
          <a:pPr rtl="0"/>
          <a:r>
            <a:rPr lang="en-IN" b="1" dirty="0"/>
            <a:t>Industry Experience</a:t>
          </a:r>
          <a:r>
            <a:rPr lang="en-IN" dirty="0"/>
            <a:t>: 30 Years</a:t>
          </a:r>
        </a:p>
      </dgm:t>
    </dgm:pt>
    <dgm:pt modelId="{63D6F97F-1B40-4223-98CC-95CCC59FA1E2}" type="parTrans" cxnId="{0C82CF62-9F76-48A3-8BED-5C78BD5A2384}">
      <dgm:prSet/>
      <dgm:spPr/>
      <dgm:t>
        <a:bodyPr/>
        <a:lstStyle/>
        <a:p>
          <a:endParaRPr lang="en-IN"/>
        </a:p>
      </dgm:t>
    </dgm:pt>
    <dgm:pt modelId="{0D43F782-D584-4B54-AFDF-F1D8960BA953}" type="sibTrans" cxnId="{0C82CF62-9F76-48A3-8BED-5C78BD5A2384}">
      <dgm:prSet/>
      <dgm:spPr/>
      <dgm:t>
        <a:bodyPr/>
        <a:lstStyle/>
        <a:p>
          <a:endParaRPr lang="en-IN"/>
        </a:p>
      </dgm:t>
    </dgm:pt>
    <dgm:pt modelId="{B557A2D5-E379-4A66-B3D1-CF04C07F1CB8}">
      <dgm:prSet/>
      <dgm:spPr>
        <a:ln>
          <a:solidFill>
            <a:schemeClr val="accent1">
              <a:lumMod val="75000"/>
            </a:schemeClr>
          </a:solidFill>
        </a:ln>
      </dgm:spPr>
      <dgm:t>
        <a:bodyPr/>
        <a:lstStyle/>
        <a:p>
          <a:pPr rtl="0"/>
          <a:r>
            <a:rPr lang="en-IN" b="1" dirty="0"/>
            <a:t>Past Organizations</a:t>
          </a:r>
          <a:r>
            <a:rPr lang="en-IN" dirty="0"/>
            <a:t>: DRDO, Wipro, Lucent, </a:t>
          </a:r>
          <a:r>
            <a:rPr lang="en-IN" dirty="0" err="1"/>
            <a:t>Ushacomm</a:t>
          </a:r>
          <a:endParaRPr lang="en-IN" dirty="0"/>
        </a:p>
      </dgm:t>
    </dgm:pt>
    <dgm:pt modelId="{A0634A5A-11EC-4F7E-8614-BFDE43FB93F3}" type="parTrans" cxnId="{E8E0E4FC-0519-48FC-B24C-650BDC02CDAC}">
      <dgm:prSet/>
      <dgm:spPr/>
      <dgm:t>
        <a:bodyPr/>
        <a:lstStyle/>
        <a:p>
          <a:endParaRPr lang="en-IN"/>
        </a:p>
      </dgm:t>
    </dgm:pt>
    <dgm:pt modelId="{6F33B5EA-1BC6-4747-BB32-347863FDB8B0}" type="sibTrans" cxnId="{E8E0E4FC-0519-48FC-B24C-650BDC02CDAC}">
      <dgm:prSet/>
      <dgm:spPr/>
      <dgm:t>
        <a:bodyPr/>
        <a:lstStyle/>
        <a:p>
          <a:endParaRPr lang="en-IN"/>
        </a:p>
      </dgm:t>
    </dgm:pt>
    <dgm:pt modelId="{B63D0C65-D083-4282-9A43-4D2C34A5A549}">
      <dgm:prSet/>
      <dgm:spPr>
        <a:ln>
          <a:solidFill>
            <a:schemeClr val="accent1">
              <a:lumMod val="75000"/>
            </a:schemeClr>
          </a:solidFill>
        </a:ln>
      </dgm:spPr>
      <dgm:t>
        <a:bodyPr/>
        <a:lstStyle/>
        <a:p>
          <a:pPr rtl="0"/>
          <a:r>
            <a:rPr lang="en-IN" b="1" dirty="0"/>
            <a:t>Expertise</a:t>
          </a:r>
          <a:r>
            <a:rPr lang="en-IN" dirty="0"/>
            <a:t>: Machine Learning, Telecom, Parallel Computing,, Mobility</a:t>
          </a:r>
        </a:p>
      </dgm:t>
    </dgm:pt>
    <dgm:pt modelId="{02B92E40-7296-4F6C-A387-4D44DC64E091}" type="parTrans" cxnId="{D55FC4CF-48D9-4D5B-AB5B-B8B7C831D109}">
      <dgm:prSet/>
      <dgm:spPr/>
      <dgm:t>
        <a:bodyPr/>
        <a:lstStyle/>
        <a:p>
          <a:endParaRPr lang="en-IN"/>
        </a:p>
      </dgm:t>
    </dgm:pt>
    <dgm:pt modelId="{5CF4C34F-487C-484D-ACF7-E8431B247A31}" type="sibTrans" cxnId="{D55FC4CF-48D9-4D5B-AB5B-B8B7C831D109}">
      <dgm:prSet/>
      <dgm:spPr/>
      <dgm:t>
        <a:bodyPr/>
        <a:lstStyle/>
        <a:p>
          <a:endParaRPr lang="en-IN"/>
        </a:p>
      </dgm:t>
    </dgm:pt>
    <dgm:pt modelId="{8CC6367F-8837-496F-A170-084A33312B36}">
      <dgm:prSet/>
      <dgm:spPr>
        <a:ln>
          <a:solidFill>
            <a:schemeClr val="accent1">
              <a:lumMod val="75000"/>
            </a:schemeClr>
          </a:solidFill>
        </a:ln>
      </dgm:spPr>
      <dgm:t>
        <a:bodyPr/>
        <a:lstStyle/>
        <a:p>
          <a:pPr rtl="0"/>
          <a:r>
            <a:rPr lang="en-IN" b="1" dirty="0"/>
            <a:t>Education</a:t>
          </a:r>
          <a:r>
            <a:rPr lang="en-IN" dirty="0"/>
            <a:t>: M Tech  Computer Sc. </a:t>
          </a:r>
          <a:r>
            <a:rPr lang="en-IN" dirty="0" err="1"/>
            <a:t>IISc</a:t>
          </a:r>
          <a:r>
            <a:rPr lang="en-IN" dirty="0"/>
            <a:t> Bangalore; B Tech Computer Sc. IIT Kharagpur</a:t>
          </a:r>
        </a:p>
      </dgm:t>
    </dgm:pt>
    <dgm:pt modelId="{6B0A90C4-AD18-4F37-A9A7-930CACA45161}" type="parTrans" cxnId="{749249D8-DFFC-4C44-9543-3485A8A81CB3}">
      <dgm:prSet/>
      <dgm:spPr/>
      <dgm:t>
        <a:bodyPr/>
        <a:lstStyle/>
        <a:p>
          <a:endParaRPr lang="en-IN"/>
        </a:p>
      </dgm:t>
    </dgm:pt>
    <dgm:pt modelId="{9F363E7D-3281-41E9-9943-CD7761C38BB8}" type="sibTrans" cxnId="{749249D8-DFFC-4C44-9543-3485A8A81CB3}">
      <dgm:prSet/>
      <dgm:spPr/>
      <dgm:t>
        <a:bodyPr/>
        <a:lstStyle/>
        <a:p>
          <a:endParaRPr lang="en-IN"/>
        </a:p>
      </dgm:t>
    </dgm:pt>
    <dgm:pt modelId="{4813043E-D1D2-4485-AAA5-8EBF9E8D91E2}">
      <dgm:prSet/>
      <dgm:spPr>
        <a:ln>
          <a:solidFill>
            <a:schemeClr val="accent1">
              <a:lumMod val="75000"/>
            </a:schemeClr>
          </a:solidFill>
        </a:ln>
      </dgm:spPr>
      <dgm:t>
        <a:bodyPr/>
        <a:lstStyle/>
        <a:p>
          <a:pPr rtl="0"/>
          <a:r>
            <a:rPr lang="en-US" sz="1500" b="1" dirty="0"/>
            <a:t>Satyajit Roy - Head of International Business Development</a:t>
          </a:r>
          <a:endParaRPr lang="en-IN" sz="1500" b="1" dirty="0"/>
        </a:p>
      </dgm:t>
    </dgm:pt>
    <dgm:pt modelId="{14A945FC-C4B7-43A8-A525-F67D560D7C04}" type="parTrans" cxnId="{9BF9E6E6-40C0-4595-BD47-FA6F783F30F1}">
      <dgm:prSet/>
      <dgm:spPr/>
      <dgm:t>
        <a:bodyPr/>
        <a:lstStyle/>
        <a:p>
          <a:endParaRPr lang="en-IN"/>
        </a:p>
      </dgm:t>
    </dgm:pt>
    <dgm:pt modelId="{EB80D82E-156B-4B9F-ADC3-45CEDE3FDE2D}" type="sibTrans" cxnId="{9BF9E6E6-40C0-4595-BD47-FA6F783F30F1}">
      <dgm:prSet/>
      <dgm:spPr/>
      <dgm:t>
        <a:bodyPr/>
        <a:lstStyle/>
        <a:p>
          <a:endParaRPr lang="en-IN"/>
        </a:p>
      </dgm:t>
    </dgm:pt>
    <dgm:pt modelId="{31D2FBEF-A41C-4F63-A2C5-B4C6D5F3567A}">
      <dgm:prSet custT="1"/>
      <dgm:spPr>
        <a:ln>
          <a:solidFill>
            <a:schemeClr val="accent1">
              <a:lumMod val="75000"/>
            </a:schemeClr>
          </a:solidFill>
        </a:ln>
      </dgm:spPr>
      <dgm:t>
        <a:bodyPr/>
        <a:lstStyle/>
        <a:p>
          <a:pPr rtl="0"/>
          <a:r>
            <a:rPr lang="en-IN" sz="1300" b="1" dirty="0"/>
            <a:t>Industry Experience</a:t>
          </a:r>
          <a:r>
            <a:rPr lang="en-IN" sz="1300" dirty="0"/>
            <a:t>: 4 Years</a:t>
          </a:r>
        </a:p>
      </dgm:t>
    </dgm:pt>
    <dgm:pt modelId="{7E3AFF29-0CA2-4490-9C3F-7BE1E369313A}" type="parTrans" cxnId="{3318BB75-59C3-419B-892B-C0CE2648B4B5}">
      <dgm:prSet/>
      <dgm:spPr/>
      <dgm:t>
        <a:bodyPr/>
        <a:lstStyle/>
        <a:p>
          <a:endParaRPr lang="en-IN"/>
        </a:p>
      </dgm:t>
    </dgm:pt>
    <dgm:pt modelId="{7D59E7A9-D1C2-486A-954B-D5088E297169}" type="sibTrans" cxnId="{3318BB75-59C3-419B-892B-C0CE2648B4B5}">
      <dgm:prSet/>
      <dgm:spPr/>
      <dgm:t>
        <a:bodyPr/>
        <a:lstStyle/>
        <a:p>
          <a:endParaRPr lang="en-IN"/>
        </a:p>
      </dgm:t>
    </dgm:pt>
    <dgm:pt modelId="{7CB4078D-D03B-46D4-8B42-6A7298C49F71}">
      <dgm:prSet/>
      <dgm:spPr>
        <a:ln>
          <a:solidFill>
            <a:schemeClr val="accent1">
              <a:lumMod val="75000"/>
            </a:schemeClr>
          </a:solidFill>
        </a:ln>
      </dgm:spPr>
      <dgm:t>
        <a:bodyPr/>
        <a:lstStyle/>
        <a:p>
          <a:pPr rtl="0"/>
          <a:endParaRPr lang="en-IN" sz="1200" dirty="0"/>
        </a:p>
      </dgm:t>
    </dgm:pt>
    <dgm:pt modelId="{72F851F1-8AAA-4FE8-9558-6393B9E3391E}" type="parTrans" cxnId="{B1920FED-CC4D-4A38-9E5B-6C35C5DA99AB}">
      <dgm:prSet/>
      <dgm:spPr/>
      <dgm:t>
        <a:bodyPr/>
        <a:lstStyle/>
        <a:p>
          <a:endParaRPr lang="en-IN"/>
        </a:p>
      </dgm:t>
    </dgm:pt>
    <dgm:pt modelId="{075289AA-8AE3-47E3-BD38-5BB0FBE102FB}" type="sibTrans" cxnId="{B1920FED-CC4D-4A38-9E5B-6C35C5DA99AB}">
      <dgm:prSet/>
      <dgm:spPr/>
      <dgm:t>
        <a:bodyPr/>
        <a:lstStyle/>
        <a:p>
          <a:endParaRPr lang="en-IN"/>
        </a:p>
      </dgm:t>
    </dgm:pt>
    <dgm:pt modelId="{44E623FD-11E6-41E9-9924-99500FB14260}">
      <dgm:prSet custT="1"/>
      <dgm:spPr>
        <a:ln>
          <a:solidFill>
            <a:schemeClr val="accent1">
              <a:lumMod val="75000"/>
            </a:schemeClr>
          </a:solidFill>
        </a:ln>
      </dgm:spPr>
      <dgm:t>
        <a:bodyPr/>
        <a:lstStyle/>
        <a:p>
          <a:r>
            <a:rPr lang="en-IN" sz="1300" b="1" dirty="0"/>
            <a:t>Past Organizations</a:t>
          </a:r>
          <a:r>
            <a:rPr lang="en-IN" sz="1300" dirty="0"/>
            <a:t>: DNV, Go Marine, Early Stage Start-ups</a:t>
          </a:r>
        </a:p>
      </dgm:t>
    </dgm:pt>
    <dgm:pt modelId="{95F845C0-7AD7-4DE6-82E6-D095B94784CF}" type="parTrans" cxnId="{3EA29172-DAC3-4829-8D5F-588E6619CF2C}">
      <dgm:prSet/>
      <dgm:spPr/>
      <dgm:t>
        <a:bodyPr/>
        <a:lstStyle/>
        <a:p>
          <a:endParaRPr lang="en-IN"/>
        </a:p>
      </dgm:t>
    </dgm:pt>
    <dgm:pt modelId="{965B6FE8-6737-4BF6-A2F4-D66DF79DBECA}" type="sibTrans" cxnId="{3EA29172-DAC3-4829-8D5F-588E6619CF2C}">
      <dgm:prSet/>
      <dgm:spPr/>
      <dgm:t>
        <a:bodyPr/>
        <a:lstStyle/>
        <a:p>
          <a:endParaRPr lang="en-IN"/>
        </a:p>
      </dgm:t>
    </dgm:pt>
    <dgm:pt modelId="{0DA29817-2FE3-4043-B16B-D01C8BBC6D64}">
      <dgm:prSet custT="1"/>
      <dgm:spPr>
        <a:ln>
          <a:solidFill>
            <a:schemeClr val="accent1">
              <a:lumMod val="75000"/>
            </a:schemeClr>
          </a:solidFill>
        </a:ln>
      </dgm:spPr>
      <dgm:t>
        <a:bodyPr/>
        <a:lstStyle/>
        <a:p>
          <a:r>
            <a:rPr lang="en-IN" sz="1300" b="1" dirty="0"/>
            <a:t>Expertise</a:t>
          </a:r>
          <a:r>
            <a:rPr lang="en-IN" sz="1300" dirty="0"/>
            <a:t>: Technology Evaluation, Data analytics, management systems, Business Development, Six Sigma Black Belt </a:t>
          </a:r>
        </a:p>
      </dgm:t>
    </dgm:pt>
    <dgm:pt modelId="{8D35A3F9-E540-46F6-9D96-2028D846DE53}" type="parTrans" cxnId="{7BAC87E5-600C-44B2-ABCA-BBE04561295B}">
      <dgm:prSet/>
      <dgm:spPr/>
      <dgm:t>
        <a:bodyPr/>
        <a:lstStyle/>
        <a:p>
          <a:endParaRPr lang="en-IN"/>
        </a:p>
      </dgm:t>
    </dgm:pt>
    <dgm:pt modelId="{6456E6EB-28D4-401E-973F-3119B9AFB960}" type="sibTrans" cxnId="{7BAC87E5-600C-44B2-ABCA-BBE04561295B}">
      <dgm:prSet/>
      <dgm:spPr/>
      <dgm:t>
        <a:bodyPr/>
        <a:lstStyle/>
        <a:p>
          <a:endParaRPr lang="en-IN"/>
        </a:p>
      </dgm:t>
    </dgm:pt>
    <dgm:pt modelId="{9D4E1165-7CF0-4759-ADEC-695FBC0E0B9B}">
      <dgm:prSet custT="1"/>
      <dgm:spPr>
        <a:ln>
          <a:solidFill>
            <a:schemeClr val="accent1">
              <a:lumMod val="75000"/>
            </a:schemeClr>
          </a:solidFill>
        </a:ln>
      </dgm:spPr>
      <dgm:t>
        <a:bodyPr/>
        <a:lstStyle/>
        <a:p>
          <a:r>
            <a:rPr lang="en-US" sz="1300" b="1" dirty="0"/>
            <a:t>Education</a:t>
          </a:r>
          <a:r>
            <a:rPr lang="en-US" sz="1300" dirty="0"/>
            <a:t>: Electrical Engineering and Economics from Pennsylvania State University </a:t>
          </a:r>
          <a:endParaRPr lang="en-IN" sz="1300" dirty="0"/>
        </a:p>
      </dgm:t>
    </dgm:pt>
    <dgm:pt modelId="{D5C60FA4-CB55-49E0-9149-F92B87E2B425}" type="parTrans" cxnId="{D777BD08-E058-46AE-825E-8BEA212DB166}">
      <dgm:prSet/>
      <dgm:spPr/>
      <dgm:t>
        <a:bodyPr/>
        <a:lstStyle/>
        <a:p>
          <a:endParaRPr lang="en-IN"/>
        </a:p>
      </dgm:t>
    </dgm:pt>
    <dgm:pt modelId="{0BB6837E-EFDB-41FE-A5E1-04754F05B6A5}" type="sibTrans" cxnId="{D777BD08-E058-46AE-825E-8BEA212DB166}">
      <dgm:prSet/>
      <dgm:spPr/>
      <dgm:t>
        <a:bodyPr/>
        <a:lstStyle/>
        <a:p>
          <a:endParaRPr lang="en-IN"/>
        </a:p>
      </dgm:t>
    </dgm:pt>
    <dgm:pt modelId="{DD285ED9-B558-40BE-8BB4-450320744ABA}">
      <dgm:prSet/>
      <dgm:spPr>
        <a:ln>
          <a:solidFill>
            <a:schemeClr val="accent1">
              <a:lumMod val="75000"/>
            </a:schemeClr>
          </a:solidFill>
        </a:ln>
      </dgm:spPr>
      <dgm:t>
        <a:bodyPr/>
        <a:lstStyle/>
        <a:p>
          <a:pPr rtl="0"/>
          <a:r>
            <a:rPr lang="en-IN" b="1" dirty="0"/>
            <a:t>Ambar Mukerji, Executive Director</a:t>
          </a:r>
          <a:endParaRPr lang="en-IN" dirty="0"/>
        </a:p>
      </dgm:t>
    </dgm:pt>
    <dgm:pt modelId="{97DCEB0B-2D0A-4644-885B-28E41DFE9357}" type="parTrans" cxnId="{D39C76D7-7A4A-4C10-B506-7558AF623E7B}">
      <dgm:prSet/>
      <dgm:spPr/>
      <dgm:t>
        <a:bodyPr/>
        <a:lstStyle/>
        <a:p>
          <a:endParaRPr lang="en-IN"/>
        </a:p>
      </dgm:t>
    </dgm:pt>
    <dgm:pt modelId="{8C23AF30-9435-484A-ADBC-C2E56FCE9F56}" type="sibTrans" cxnId="{D39C76D7-7A4A-4C10-B506-7558AF623E7B}">
      <dgm:prSet/>
      <dgm:spPr/>
      <dgm:t>
        <a:bodyPr/>
        <a:lstStyle/>
        <a:p>
          <a:endParaRPr lang="en-IN"/>
        </a:p>
      </dgm:t>
    </dgm:pt>
    <dgm:pt modelId="{0E9BD9C5-7733-4666-88F7-2C43B1106427}">
      <dgm:prSet/>
      <dgm:spPr>
        <a:ln>
          <a:solidFill>
            <a:schemeClr val="accent1">
              <a:lumMod val="75000"/>
            </a:schemeClr>
          </a:solidFill>
        </a:ln>
      </dgm:spPr>
      <dgm:t>
        <a:bodyPr/>
        <a:lstStyle/>
        <a:p>
          <a:pPr rtl="0"/>
          <a:r>
            <a:rPr lang="en-IN" b="1" dirty="0"/>
            <a:t>Industry Experience</a:t>
          </a:r>
          <a:r>
            <a:rPr lang="en-IN" dirty="0"/>
            <a:t>: 32 Years</a:t>
          </a:r>
        </a:p>
      </dgm:t>
    </dgm:pt>
    <dgm:pt modelId="{1C8DA542-AC09-402F-AFD8-A6AD13B74BB5}" type="parTrans" cxnId="{ED0C0F9A-305A-4CEB-BA13-82C1FBA2138A}">
      <dgm:prSet/>
      <dgm:spPr/>
      <dgm:t>
        <a:bodyPr/>
        <a:lstStyle/>
        <a:p>
          <a:endParaRPr lang="en-IN"/>
        </a:p>
      </dgm:t>
    </dgm:pt>
    <dgm:pt modelId="{9813FA4A-DD24-4AF9-A188-DB6B2D7E3F79}" type="sibTrans" cxnId="{ED0C0F9A-305A-4CEB-BA13-82C1FBA2138A}">
      <dgm:prSet/>
      <dgm:spPr/>
      <dgm:t>
        <a:bodyPr/>
        <a:lstStyle/>
        <a:p>
          <a:endParaRPr lang="en-IN"/>
        </a:p>
      </dgm:t>
    </dgm:pt>
    <dgm:pt modelId="{9994A34A-A18D-4527-BC8F-0F47887E1959}">
      <dgm:prSet/>
      <dgm:spPr>
        <a:ln>
          <a:solidFill>
            <a:schemeClr val="accent1">
              <a:lumMod val="75000"/>
            </a:schemeClr>
          </a:solidFill>
        </a:ln>
      </dgm:spPr>
      <dgm:t>
        <a:bodyPr/>
        <a:lstStyle/>
        <a:p>
          <a:pPr rtl="0"/>
          <a:r>
            <a:rPr lang="en-IN" b="1" dirty="0"/>
            <a:t>Past Organizations</a:t>
          </a:r>
          <a:r>
            <a:rPr lang="en-IN" dirty="0"/>
            <a:t>: </a:t>
          </a:r>
          <a:r>
            <a:rPr lang="en-GB" dirty="0"/>
            <a:t>Lovelock/</a:t>
          </a:r>
          <a:r>
            <a:rPr lang="en-GB" dirty="0" err="1"/>
            <a:t>Flakt</a:t>
          </a:r>
          <a:r>
            <a:rPr lang="en-GB" dirty="0"/>
            <a:t>/Digital (DEC), Xerox, Telstra, </a:t>
          </a:r>
          <a:r>
            <a:rPr lang="en-GB" dirty="0" err="1"/>
            <a:t>UshaComm</a:t>
          </a:r>
          <a:r>
            <a:rPr lang="en-GB" dirty="0"/>
            <a:t> and early stage companies as </a:t>
          </a:r>
          <a:r>
            <a:rPr lang="en-US" dirty="0"/>
            <a:t>CFO/COO/CEO.</a:t>
          </a:r>
          <a:endParaRPr lang="en-IN" dirty="0"/>
        </a:p>
      </dgm:t>
    </dgm:pt>
    <dgm:pt modelId="{BE792481-1606-4638-AF4E-EEE70334AF03}" type="parTrans" cxnId="{15C450D2-644A-4D00-973C-8DCA8744DF01}">
      <dgm:prSet/>
      <dgm:spPr/>
      <dgm:t>
        <a:bodyPr/>
        <a:lstStyle/>
        <a:p>
          <a:endParaRPr lang="en-IN"/>
        </a:p>
      </dgm:t>
    </dgm:pt>
    <dgm:pt modelId="{E1537BE4-F369-49DE-B83E-0842EA625B25}" type="sibTrans" cxnId="{15C450D2-644A-4D00-973C-8DCA8744DF01}">
      <dgm:prSet/>
      <dgm:spPr/>
      <dgm:t>
        <a:bodyPr/>
        <a:lstStyle/>
        <a:p>
          <a:endParaRPr lang="en-IN"/>
        </a:p>
      </dgm:t>
    </dgm:pt>
    <dgm:pt modelId="{B596FC82-AA86-499A-848D-7A6978892E06}">
      <dgm:prSet/>
      <dgm:spPr>
        <a:ln>
          <a:solidFill>
            <a:schemeClr val="accent1">
              <a:lumMod val="75000"/>
            </a:schemeClr>
          </a:solidFill>
        </a:ln>
      </dgm:spPr>
      <dgm:t>
        <a:bodyPr/>
        <a:lstStyle/>
        <a:p>
          <a:pPr rtl="0"/>
          <a:r>
            <a:rPr lang="en-IN" b="1" dirty="0"/>
            <a:t>Expertise</a:t>
          </a:r>
          <a:r>
            <a:rPr lang="en-IN" dirty="0"/>
            <a:t>: </a:t>
          </a:r>
          <a:r>
            <a:rPr lang="en-US" dirty="0"/>
            <a:t>Financial and Business Management and Business Development and Financing</a:t>
          </a:r>
          <a:endParaRPr lang="en-IN" dirty="0"/>
        </a:p>
      </dgm:t>
    </dgm:pt>
    <dgm:pt modelId="{3068EF5C-B57B-4D7A-A5F4-BE476464D619}" type="parTrans" cxnId="{E2FABE4C-0885-4D7E-BFEC-5D977D5F5C73}">
      <dgm:prSet/>
      <dgm:spPr/>
      <dgm:t>
        <a:bodyPr/>
        <a:lstStyle/>
        <a:p>
          <a:endParaRPr lang="en-IN"/>
        </a:p>
      </dgm:t>
    </dgm:pt>
    <dgm:pt modelId="{4038638C-DD95-47A5-99C3-A9CF5D36E12B}" type="sibTrans" cxnId="{E2FABE4C-0885-4D7E-BFEC-5D977D5F5C73}">
      <dgm:prSet/>
      <dgm:spPr/>
      <dgm:t>
        <a:bodyPr/>
        <a:lstStyle/>
        <a:p>
          <a:endParaRPr lang="en-IN"/>
        </a:p>
      </dgm:t>
    </dgm:pt>
    <dgm:pt modelId="{255819CB-7F14-4FF1-A0BE-871944381A59}">
      <dgm:prSet/>
      <dgm:spPr>
        <a:ln>
          <a:solidFill>
            <a:schemeClr val="accent1">
              <a:lumMod val="75000"/>
            </a:schemeClr>
          </a:solidFill>
        </a:ln>
      </dgm:spPr>
      <dgm:t>
        <a:bodyPr/>
        <a:lstStyle/>
        <a:p>
          <a:pPr rtl="0"/>
          <a:r>
            <a:rPr lang="en-IN" b="1" dirty="0"/>
            <a:t>Education</a:t>
          </a:r>
          <a:r>
            <a:rPr lang="en-IN" dirty="0"/>
            <a:t>: Chartered Accountant</a:t>
          </a:r>
        </a:p>
      </dgm:t>
    </dgm:pt>
    <dgm:pt modelId="{44E238ED-C7A1-4B24-8419-9E27CBB649F3}" type="parTrans" cxnId="{1089C710-3A39-4029-9B86-9548BF88857D}">
      <dgm:prSet/>
      <dgm:spPr/>
      <dgm:t>
        <a:bodyPr/>
        <a:lstStyle/>
        <a:p>
          <a:endParaRPr lang="en-IN"/>
        </a:p>
      </dgm:t>
    </dgm:pt>
    <dgm:pt modelId="{7129EBED-CD27-4A30-A552-D2D2E1B16D17}" type="sibTrans" cxnId="{1089C710-3A39-4029-9B86-9548BF88857D}">
      <dgm:prSet/>
      <dgm:spPr/>
      <dgm:t>
        <a:bodyPr/>
        <a:lstStyle/>
        <a:p>
          <a:endParaRPr lang="en-IN"/>
        </a:p>
      </dgm:t>
    </dgm:pt>
    <dgm:pt modelId="{F987737A-144B-4BE2-9793-48685A8660DF}" type="pres">
      <dgm:prSet presAssocID="{4C0ED5EA-B745-491A-B72A-1E3C43F75ACB}" presName="linear" presStyleCnt="0">
        <dgm:presLayoutVars>
          <dgm:dir/>
          <dgm:resizeHandles val="exact"/>
        </dgm:presLayoutVars>
      </dgm:prSet>
      <dgm:spPr/>
    </dgm:pt>
    <dgm:pt modelId="{DAA3C140-49D3-469F-9DCF-49AD5B9F2119}" type="pres">
      <dgm:prSet presAssocID="{33F7AD11-B49D-4867-8F42-59B545E81586}" presName="comp" presStyleCnt="0"/>
      <dgm:spPr/>
    </dgm:pt>
    <dgm:pt modelId="{23340912-577C-4E67-AA8D-8779D6027222}" type="pres">
      <dgm:prSet presAssocID="{33F7AD11-B49D-4867-8F42-59B545E81586}" presName="box" presStyleLbl="node1" presStyleIdx="0" presStyleCnt="3"/>
      <dgm:spPr/>
    </dgm:pt>
    <dgm:pt modelId="{522FFF78-9D27-4C89-B2A1-F859DC4D0821}" type="pres">
      <dgm:prSet presAssocID="{33F7AD11-B49D-4867-8F42-59B545E81586}" presName="img" presStyleLbl="fgImgPlace1" presStyleIdx="0" presStyleCnt="3"/>
      <dgm:spPr>
        <a:blipFill rotWithShape="1">
          <a:blip xmlns:r="http://schemas.openxmlformats.org/officeDocument/2006/relationships" r:embed="rId1"/>
          <a:stretch>
            <a:fillRect/>
          </a:stretch>
        </a:blipFill>
        <a:ln>
          <a:solidFill>
            <a:schemeClr val="accent1">
              <a:lumMod val="75000"/>
            </a:schemeClr>
          </a:solidFill>
        </a:ln>
      </dgm:spPr>
    </dgm:pt>
    <dgm:pt modelId="{05B6F417-5949-4871-98F2-9D27CA36B399}" type="pres">
      <dgm:prSet presAssocID="{33F7AD11-B49D-4867-8F42-59B545E81586}" presName="text" presStyleLbl="node1" presStyleIdx="0" presStyleCnt="3">
        <dgm:presLayoutVars>
          <dgm:bulletEnabled val="1"/>
        </dgm:presLayoutVars>
      </dgm:prSet>
      <dgm:spPr/>
    </dgm:pt>
    <dgm:pt modelId="{544B840D-3AE0-49E4-B540-8558893E3488}" type="pres">
      <dgm:prSet presAssocID="{EC340119-8D61-4E6F-AA9F-790A9AEBF881}" presName="spacer" presStyleCnt="0"/>
      <dgm:spPr/>
    </dgm:pt>
    <dgm:pt modelId="{2250D25E-67B3-43A1-90E0-E26D1EEF9AC9}" type="pres">
      <dgm:prSet presAssocID="{DD285ED9-B558-40BE-8BB4-450320744ABA}" presName="comp" presStyleCnt="0"/>
      <dgm:spPr/>
    </dgm:pt>
    <dgm:pt modelId="{B14A0A3E-F1D3-4D80-B9FE-313F3E80DD07}" type="pres">
      <dgm:prSet presAssocID="{DD285ED9-B558-40BE-8BB4-450320744ABA}" presName="box" presStyleLbl="node1" presStyleIdx="1" presStyleCnt="3"/>
      <dgm:spPr/>
    </dgm:pt>
    <dgm:pt modelId="{C83E3339-7D15-4DD4-83F2-A31F9342B546}" type="pres">
      <dgm:prSet presAssocID="{DD285ED9-B558-40BE-8BB4-450320744ABA}" presName="img" presStyleLbl="fgImgPlace1" presStyleIdx="1" presStyleCnt="3"/>
      <dgm:spPr>
        <a:blipFill rotWithShape="1">
          <a:blip xmlns:r="http://schemas.openxmlformats.org/officeDocument/2006/relationships" r:embed="rId2"/>
          <a:stretch>
            <a:fillRect/>
          </a:stretch>
        </a:blipFill>
        <a:ln>
          <a:solidFill>
            <a:schemeClr val="accent1">
              <a:lumMod val="75000"/>
            </a:schemeClr>
          </a:solidFill>
        </a:ln>
      </dgm:spPr>
    </dgm:pt>
    <dgm:pt modelId="{517564F7-6C70-42FA-B898-AB497FE9A0C3}" type="pres">
      <dgm:prSet presAssocID="{DD285ED9-B558-40BE-8BB4-450320744ABA}" presName="text" presStyleLbl="node1" presStyleIdx="1" presStyleCnt="3">
        <dgm:presLayoutVars>
          <dgm:bulletEnabled val="1"/>
        </dgm:presLayoutVars>
      </dgm:prSet>
      <dgm:spPr/>
    </dgm:pt>
    <dgm:pt modelId="{1B8834F0-24C9-4346-82AA-5AD96027BB3F}" type="pres">
      <dgm:prSet presAssocID="{8C23AF30-9435-484A-ADBC-C2E56FCE9F56}" presName="spacer" presStyleCnt="0"/>
      <dgm:spPr/>
    </dgm:pt>
    <dgm:pt modelId="{918BC35A-B1A8-4BB5-A3C9-786EC6EE56C9}" type="pres">
      <dgm:prSet presAssocID="{4813043E-D1D2-4485-AAA5-8EBF9E8D91E2}" presName="comp" presStyleCnt="0"/>
      <dgm:spPr/>
    </dgm:pt>
    <dgm:pt modelId="{7D22FD4B-C321-43C0-ABB5-0AD493CC9ADA}" type="pres">
      <dgm:prSet presAssocID="{4813043E-D1D2-4485-AAA5-8EBF9E8D91E2}" presName="box" presStyleLbl="node1" presStyleIdx="2" presStyleCnt="3"/>
      <dgm:spPr/>
    </dgm:pt>
    <dgm:pt modelId="{57D1924B-D702-4A93-A6AA-435A569E146C}" type="pres">
      <dgm:prSet presAssocID="{4813043E-D1D2-4485-AAA5-8EBF9E8D91E2}" presName="img" presStyleLbl="fgImgPlace1" presStyleIdx="2" presStyleCnt="3"/>
      <dgm:spPr>
        <a:blipFill rotWithShape="1">
          <a:blip xmlns:r="http://schemas.openxmlformats.org/officeDocument/2006/relationships" r:embed="rId3"/>
          <a:stretch>
            <a:fillRect/>
          </a:stretch>
        </a:blipFill>
        <a:ln>
          <a:solidFill>
            <a:schemeClr val="accent1">
              <a:lumMod val="75000"/>
            </a:schemeClr>
          </a:solidFill>
        </a:ln>
      </dgm:spPr>
    </dgm:pt>
    <dgm:pt modelId="{743002C7-AACD-4496-86C2-4B04FC07E46B}" type="pres">
      <dgm:prSet presAssocID="{4813043E-D1D2-4485-AAA5-8EBF9E8D91E2}" presName="text" presStyleLbl="node1" presStyleIdx="2" presStyleCnt="3">
        <dgm:presLayoutVars>
          <dgm:bulletEnabled val="1"/>
        </dgm:presLayoutVars>
      </dgm:prSet>
      <dgm:spPr/>
    </dgm:pt>
  </dgm:ptLst>
  <dgm:cxnLst>
    <dgm:cxn modelId="{08B94D04-178E-144E-8189-033F1FA958FF}" type="presOf" srcId="{B557A2D5-E379-4A66-B3D1-CF04C07F1CB8}" destId="{23340912-577C-4E67-AA8D-8779D6027222}" srcOrd="0" destOrd="2" presId="urn:microsoft.com/office/officeart/2005/8/layout/vList4#1"/>
    <dgm:cxn modelId="{4D443506-28F3-C64B-A0A2-13E5C637D33B}" type="presOf" srcId="{0E9BD9C5-7733-4666-88F7-2C43B1106427}" destId="{517564F7-6C70-42FA-B898-AB497FE9A0C3}" srcOrd="1" destOrd="1" presId="urn:microsoft.com/office/officeart/2005/8/layout/vList4#1"/>
    <dgm:cxn modelId="{D777BD08-E058-46AE-825E-8BEA212DB166}" srcId="{4813043E-D1D2-4485-AAA5-8EBF9E8D91E2}" destId="{9D4E1165-7CF0-4759-ADEC-695FBC0E0B9B}" srcOrd="3" destOrd="0" parTransId="{D5C60FA4-CB55-49E0-9149-F92B87E2B425}" sibTransId="{0BB6837E-EFDB-41FE-A5E1-04754F05B6A5}"/>
    <dgm:cxn modelId="{656C7809-8F46-D84E-AD88-0F501AE42F13}" type="presOf" srcId="{255819CB-7F14-4FF1-A0BE-871944381A59}" destId="{B14A0A3E-F1D3-4D80-B9FE-313F3E80DD07}" srcOrd="0" destOrd="4" presId="urn:microsoft.com/office/officeart/2005/8/layout/vList4#1"/>
    <dgm:cxn modelId="{58D3C50E-B679-4B40-85C0-34FAE56F4B87}" type="presOf" srcId="{44E623FD-11E6-41E9-9924-99500FB14260}" destId="{743002C7-AACD-4496-86C2-4B04FC07E46B}" srcOrd="1" destOrd="2" presId="urn:microsoft.com/office/officeart/2005/8/layout/vList4#1"/>
    <dgm:cxn modelId="{1089C710-3A39-4029-9B86-9548BF88857D}" srcId="{DD285ED9-B558-40BE-8BB4-450320744ABA}" destId="{255819CB-7F14-4FF1-A0BE-871944381A59}" srcOrd="3" destOrd="0" parTransId="{44E238ED-C7A1-4B24-8419-9E27CBB649F3}" sibTransId="{7129EBED-CD27-4A30-A552-D2D2E1B16D17}"/>
    <dgm:cxn modelId="{8C5DDE1B-0629-3A4E-906A-4AD397E81775}" type="presOf" srcId="{44E623FD-11E6-41E9-9924-99500FB14260}" destId="{7D22FD4B-C321-43C0-ABB5-0AD493CC9ADA}" srcOrd="0" destOrd="2" presId="urn:microsoft.com/office/officeart/2005/8/layout/vList4#1"/>
    <dgm:cxn modelId="{9120AB20-924C-5444-9BB6-533DCDF7ECDD}" type="presOf" srcId="{B63D0C65-D083-4282-9A43-4D2C34A5A549}" destId="{23340912-577C-4E67-AA8D-8779D6027222}" srcOrd="0" destOrd="3" presId="urn:microsoft.com/office/officeart/2005/8/layout/vList4#1"/>
    <dgm:cxn modelId="{8D2B4A25-A029-8C48-8988-94A96F388A30}" type="presOf" srcId="{B63D0C65-D083-4282-9A43-4D2C34A5A549}" destId="{05B6F417-5949-4871-98F2-9D27CA36B399}" srcOrd="1" destOrd="3" presId="urn:microsoft.com/office/officeart/2005/8/layout/vList4#1"/>
    <dgm:cxn modelId="{6E497529-4053-C446-9A42-76437B7E2892}" type="presOf" srcId="{B596FC82-AA86-499A-848D-7A6978892E06}" destId="{517564F7-6C70-42FA-B898-AB497FE9A0C3}" srcOrd="1" destOrd="3" presId="urn:microsoft.com/office/officeart/2005/8/layout/vList4#1"/>
    <dgm:cxn modelId="{5627382B-D891-4D43-A597-78D3ACF1E622}" type="presOf" srcId="{0DA29817-2FE3-4043-B16B-D01C8BBC6D64}" destId="{743002C7-AACD-4496-86C2-4B04FC07E46B}" srcOrd="1" destOrd="3" presId="urn:microsoft.com/office/officeart/2005/8/layout/vList4#1"/>
    <dgm:cxn modelId="{520F3732-BF36-B245-A70C-40EA72F90A40}" type="presOf" srcId="{4C0ED5EA-B745-491A-B72A-1E3C43F75ACB}" destId="{F987737A-144B-4BE2-9793-48685A8660DF}" srcOrd="0" destOrd="0" presId="urn:microsoft.com/office/officeart/2005/8/layout/vList4#1"/>
    <dgm:cxn modelId="{D0CFCA35-70FB-7C4F-987A-1F6E34EC1D6E}" type="presOf" srcId="{0E9BD9C5-7733-4666-88F7-2C43B1106427}" destId="{B14A0A3E-F1D3-4D80-B9FE-313F3E80DD07}" srcOrd="0" destOrd="1" presId="urn:microsoft.com/office/officeart/2005/8/layout/vList4#1"/>
    <dgm:cxn modelId="{4953DD3E-9985-FF43-9803-0D6FBA2BD431}" type="presOf" srcId="{9D4E1165-7CF0-4759-ADEC-695FBC0E0B9B}" destId="{743002C7-AACD-4496-86C2-4B04FC07E46B}" srcOrd="1" destOrd="4" presId="urn:microsoft.com/office/officeart/2005/8/layout/vList4#1"/>
    <dgm:cxn modelId="{0C82CF62-9F76-48A3-8BED-5C78BD5A2384}" srcId="{33F7AD11-B49D-4867-8F42-59B545E81586}" destId="{B1BBC886-6BBF-44C3-8D83-BE3283D21463}" srcOrd="0" destOrd="0" parTransId="{63D6F97F-1B40-4223-98CC-95CCC59FA1E2}" sibTransId="{0D43F782-D584-4B54-AFDF-F1D8960BA953}"/>
    <dgm:cxn modelId="{3DBF0563-17E6-5A42-B4A5-763DDA77BF6B}" type="presOf" srcId="{7CB4078D-D03B-46D4-8B42-6A7298C49F71}" destId="{743002C7-AACD-4496-86C2-4B04FC07E46B}" srcOrd="1" destOrd="5" presId="urn:microsoft.com/office/officeart/2005/8/layout/vList4#1"/>
    <dgm:cxn modelId="{377E5C64-149C-7E42-8C57-973658831C70}" type="presOf" srcId="{9994A34A-A18D-4527-BC8F-0F47887E1959}" destId="{B14A0A3E-F1D3-4D80-B9FE-313F3E80DD07}" srcOrd="0" destOrd="2" presId="urn:microsoft.com/office/officeart/2005/8/layout/vList4#1"/>
    <dgm:cxn modelId="{C6889766-0D06-A248-8629-C5C309406F63}" type="presOf" srcId="{8CC6367F-8837-496F-A170-084A33312B36}" destId="{05B6F417-5949-4871-98F2-9D27CA36B399}" srcOrd="1" destOrd="4" presId="urn:microsoft.com/office/officeart/2005/8/layout/vList4#1"/>
    <dgm:cxn modelId="{B1E1026C-7875-8D41-A432-D8D2E7C6ED5E}" type="presOf" srcId="{9D4E1165-7CF0-4759-ADEC-695FBC0E0B9B}" destId="{7D22FD4B-C321-43C0-ABB5-0AD493CC9ADA}" srcOrd="0" destOrd="4" presId="urn:microsoft.com/office/officeart/2005/8/layout/vList4#1"/>
    <dgm:cxn modelId="{E2FABE4C-0885-4D7E-BFEC-5D977D5F5C73}" srcId="{DD285ED9-B558-40BE-8BB4-450320744ABA}" destId="{B596FC82-AA86-499A-848D-7A6978892E06}" srcOrd="2" destOrd="0" parTransId="{3068EF5C-B57B-4D7A-A5F4-BE476464D619}" sibTransId="{4038638C-DD95-47A5-99C3-A9CF5D36E12B}"/>
    <dgm:cxn modelId="{EB81534E-A653-A949-8F65-A7E30609B189}" type="presOf" srcId="{B1BBC886-6BBF-44C3-8D83-BE3283D21463}" destId="{05B6F417-5949-4871-98F2-9D27CA36B399}" srcOrd="1" destOrd="1" presId="urn:microsoft.com/office/officeart/2005/8/layout/vList4#1"/>
    <dgm:cxn modelId="{7D51B16E-202A-8648-98CB-E6B926740F44}" type="presOf" srcId="{31D2FBEF-A41C-4F63-A2C5-B4C6D5F3567A}" destId="{743002C7-AACD-4496-86C2-4B04FC07E46B}" srcOrd="1" destOrd="1" presId="urn:microsoft.com/office/officeart/2005/8/layout/vList4#1"/>
    <dgm:cxn modelId="{3EA29172-DAC3-4829-8D5F-588E6619CF2C}" srcId="{4813043E-D1D2-4485-AAA5-8EBF9E8D91E2}" destId="{44E623FD-11E6-41E9-9924-99500FB14260}" srcOrd="1" destOrd="0" parTransId="{95F845C0-7AD7-4DE6-82E6-D095B94784CF}" sibTransId="{965B6FE8-6737-4BF6-A2F4-D66DF79DBECA}"/>
    <dgm:cxn modelId="{3318BB75-59C3-419B-892B-C0CE2648B4B5}" srcId="{4813043E-D1D2-4485-AAA5-8EBF9E8D91E2}" destId="{31D2FBEF-A41C-4F63-A2C5-B4C6D5F3567A}" srcOrd="0" destOrd="0" parTransId="{7E3AFF29-0CA2-4490-9C3F-7BE1E369313A}" sibTransId="{7D59E7A9-D1C2-486A-954B-D5088E297169}"/>
    <dgm:cxn modelId="{C1736057-D4C4-9A47-9F59-5FE2EBA7E3FC}" type="presOf" srcId="{255819CB-7F14-4FF1-A0BE-871944381A59}" destId="{517564F7-6C70-42FA-B898-AB497FE9A0C3}" srcOrd="1" destOrd="4" presId="urn:microsoft.com/office/officeart/2005/8/layout/vList4#1"/>
    <dgm:cxn modelId="{AA62AD57-3F5D-654F-8FE2-0034739AB492}" type="presOf" srcId="{7CB4078D-D03B-46D4-8B42-6A7298C49F71}" destId="{7D22FD4B-C321-43C0-ABB5-0AD493CC9ADA}" srcOrd="0" destOrd="5" presId="urn:microsoft.com/office/officeart/2005/8/layout/vList4#1"/>
    <dgm:cxn modelId="{C192008F-3139-9346-8D7C-8103166C8508}" type="presOf" srcId="{8CC6367F-8837-496F-A170-084A33312B36}" destId="{23340912-577C-4E67-AA8D-8779D6027222}" srcOrd="0" destOrd="4" presId="urn:microsoft.com/office/officeart/2005/8/layout/vList4#1"/>
    <dgm:cxn modelId="{BFF16194-ABAD-C84E-B81F-919F6C9E3122}" type="presOf" srcId="{DD285ED9-B558-40BE-8BB4-450320744ABA}" destId="{B14A0A3E-F1D3-4D80-B9FE-313F3E80DD07}" srcOrd="0" destOrd="0" presId="urn:microsoft.com/office/officeart/2005/8/layout/vList4#1"/>
    <dgm:cxn modelId="{ED0C0F9A-305A-4CEB-BA13-82C1FBA2138A}" srcId="{DD285ED9-B558-40BE-8BB4-450320744ABA}" destId="{0E9BD9C5-7733-4666-88F7-2C43B1106427}" srcOrd="0" destOrd="0" parTransId="{1C8DA542-AC09-402F-AFD8-A6AD13B74BB5}" sibTransId="{9813FA4A-DD24-4AF9-A188-DB6B2D7E3F79}"/>
    <dgm:cxn modelId="{588FD69C-D3CB-0040-A008-007988E23333}" type="presOf" srcId="{DD285ED9-B558-40BE-8BB4-450320744ABA}" destId="{517564F7-6C70-42FA-B898-AB497FE9A0C3}" srcOrd="1" destOrd="0" presId="urn:microsoft.com/office/officeart/2005/8/layout/vList4#1"/>
    <dgm:cxn modelId="{6EDE90A7-5D1F-8D41-AABE-A9752BAF9140}" type="presOf" srcId="{B1BBC886-6BBF-44C3-8D83-BE3283D21463}" destId="{23340912-577C-4E67-AA8D-8779D6027222}" srcOrd="0" destOrd="1" presId="urn:microsoft.com/office/officeart/2005/8/layout/vList4#1"/>
    <dgm:cxn modelId="{36D57BB7-A313-1243-A6B4-07B3B0CAE32A}" type="presOf" srcId="{31D2FBEF-A41C-4F63-A2C5-B4C6D5F3567A}" destId="{7D22FD4B-C321-43C0-ABB5-0AD493CC9ADA}" srcOrd="0" destOrd="1" presId="urn:microsoft.com/office/officeart/2005/8/layout/vList4#1"/>
    <dgm:cxn modelId="{CCADE1BF-8B9D-5748-806C-2B97587893AB}" type="presOf" srcId="{0DA29817-2FE3-4043-B16B-D01C8BBC6D64}" destId="{7D22FD4B-C321-43C0-ABB5-0AD493CC9ADA}" srcOrd="0" destOrd="3" presId="urn:microsoft.com/office/officeart/2005/8/layout/vList4#1"/>
    <dgm:cxn modelId="{C9783CC7-328E-604E-85A9-DC2188DD0294}" type="presOf" srcId="{9994A34A-A18D-4527-BC8F-0F47887E1959}" destId="{517564F7-6C70-42FA-B898-AB497FE9A0C3}" srcOrd="1" destOrd="2" presId="urn:microsoft.com/office/officeart/2005/8/layout/vList4#1"/>
    <dgm:cxn modelId="{7F8DC8CB-FD11-3044-A011-927C59BB99DB}" type="presOf" srcId="{33F7AD11-B49D-4867-8F42-59B545E81586}" destId="{23340912-577C-4E67-AA8D-8779D6027222}" srcOrd="0" destOrd="0" presId="urn:microsoft.com/office/officeart/2005/8/layout/vList4#1"/>
    <dgm:cxn modelId="{D55FC4CF-48D9-4D5B-AB5B-B8B7C831D109}" srcId="{33F7AD11-B49D-4867-8F42-59B545E81586}" destId="{B63D0C65-D083-4282-9A43-4D2C34A5A549}" srcOrd="2" destOrd="0" parTransId="{02B92E40-7296-4F6C-A387-4D44DC64E091}" sibTransId="{5CF4C34F-487C-484D-ACF7-E8431B247A31}"/>
    <dgm:cxn modelId="{404BADD0-5F15-0041-8BA3-3DC42F81251D}" type="presOf" srcId="{B557A2D5-E379-4A66-B3D1-CF04C07F1CB8}" destId="{05B6F417-5949-4871-98F2-9D27CA36B399}" srcOrd="1" destOrd="2" presId="urn:microsoft.com/office/officeart/2005/8/layout/vList4#1"/>
    <dgm:cxn modelId="{15C450D2-644A-4D00-973C-8DCA8744DF01}" srcId="{DD285ED9-B558-40BE-8BB4-450320744ABA}" destId="{9994A34A-A18D-4527-BC8F-0F47887E1959}" srcOrd="1" destOrd="0" parTransId="{BE792481-1606-4638-AF4E-EEE70334AF03}" sibTransId="{E1537BE4-F369-49DE-B83E-0842EA625B25}"/>
    <dgm:cxn modelId="{823263D5-6EE8-43E8-AC96-B6EF34427255}" srcId="{4C0ED5EA-B745-491A-B72A-1E3C43F75ACB}" destId="{33F7AD11-B49D-4867-8F42-59B545E81586}" srcOrd="0" destOrd="0" parTransId="{D6E6946E-0B0E-4B32-9338-A09C72EB397A}" sibTransId="{EC340119-8D61-4E6F-AA9F-790A9AEBF881}"/>
    <dgm:cxn modelId="{9D7D05D6-7749-4F43-8485-EA09B9ECF728}" type="presOf" srcId="{4813043E-D1D2-4485-AAA5-8EBF9E8D91E2}" destId="{7D22FD4B-C321-43C0-ABB5-0AD493CC9ADA}" srcOrd="0" destOrd="0" presId="urn:microsoft.com/office/officeart/2005/8/layout/vList4#1"/>
    <dgm:cxn modelId="{D39C76D7-7A4A-4C10-B506-7558AF623E7B}" srcId="{4C0ED5EA-B745-491A-B72A-1E3C43F75ACB}" destId="{DD285ED9-B558-40BE-8BB4-450320744ABA}" srcOrd="1" destOrd="0" parTransId="{97DCEB0B-2D0A-4644-885B-28E41DFE9357}" sibTransId="{8C23AF30-9435-484A-ADBC-C2E56FCE9F56}"/>
    <dgm:cxn modelId="{2F738AD7-076A-1342-8B15-98665C92C023}" type="presOf" srcId="{B596FC82-AA86-499A-848D-7A6978892E06}" destId="{B14A0A3E-F1D3-4D80-B9FE-313F3E80DD07}" srcOrd="0" destOrd="3" presId="urn:microsoft.com/office/officeart/2005/8/layout/vList4#1"/>
    <dgm:cxn modelId="{749249D8-DFFC-4C44-9543-3485A8A81CB3}" srcId="{33F7AD11-B49D-4867-8F42-59B545E81586}" destId="{8CC6367F-8837-496F-A170-084A33312B36}" srcOrd="3" destOrd="0" parTransId="{6B0A90C4-AD18-4F37-A9A7-930CACA45161}" sibTransId="{9F363E7D-3281-41E9-9943-CD7761C38BB8}"/>
    <dgm:cxn modelId="{4B408CD9-7C8C-D543-B19A-745605457032}" type="presOf" srcId="{33F7AD11-B49D-4867-8F42-59B545E81586}" destId="{05B6F417-5949-4871-98F2-9D27CA36B399}" srcOrd="1" destOrd="0" presId="urn:microsoft.com/office/officeart/2005/8/layout/vList4#1"/>
    <dgm:cxn modelId="{7BAC87E5-600C-44B2-ABCA-BBE04561295B}" srcId="{4813043E-D1D2-4485-AAA5-8EBF9E8D91E2}" destId="{0DA29817-2FE3-4043-B16B-D01C8BBC6D64}" srcOrd="2" destOrd="0" parTransId="{8D35A3F9-E540-46F6-9D96-2028D846DE53}" sibTransId="{6456E6EB-28D4-401E-973F-3119B9AFB960}"/>
    <dgm:cxn modelId="{9BF9E6E6-40C0-4595-BD47-FA6F783F30F1}" srcId="{4C0ED5EA-B745-491A-B72A-1E3C43F75ACB}" destId="{4813043E-D1D2-4485-AAA5-8EBF9E8D91E2}" srcOrd="2" destOrd="0" parTransId="{14A945FC-C4B7-43A8-A525-F67D560D7C04}" sibTransId="{EB80D82E-156B-4B9F-ADC3-45CEDE3FDE2D}"/>
    <dgm:cxn modelId="{9C5160EA-64D3-2349-B956-A5C3CE401824}" type="presOf" srcId="{4813043E-D1D2-4485-AAA5-8EBF9E8D91E2}" destId="{743002C7-AACD-4496-86C2-4B04FC07E46B}" srcOrd="1" destOrd="0" presId="urn:microsoft.com/office/officeart/2005/8/layout/vList4#1"/>
    <dgm:cxn modelId="{B1920FED-CC4D-4A38-9E5B-6C35C5DA99AB}" srcId="{4813043E-D1D2-4485-AAA5-8EBF9E8D91E2}" destId="{7CB4078D-D03B-46D4-8B42-6A7298C49F71}" srcOrd="4" destOrd="0" parTransId="{72F851F1-8AAA-4FE8-9558-6393B9E3391E}" sibTransId="{075289AA-8AE3-47E3-BD38-5BB0FBE102FB}"/>
    <dgm:cxn modelId="{E8E0E4FC-0519-48FC-B24C-650BDC02CDAC}" srcId="{33F7AD11-B49D-4867-8F42-59B545E81586}" destId="{B557A2D5-E379-4A66-B3D1-CF04C07F1CB8}" srcOrd="1" destOrd="0" parTransId="{A0634A5A-11EC-4F7E-8614-BFDE43FB93F3}" sibTransId="{6F33B5EA-1BC6-4747-BB32-347863FDB8B0}"/>
    <dgm:cxn modelId="{47EA473D-0ABC-E74E-973D-CD4EF3DF813C}" type="presParOf" srcId="{F987737A-144B-4BE2-9793-48685A8660DF}" destId="{DAA3C140-49D3-469F-9DCF-49AD5B9F2119}" srcOrd="0" destOrd="0" presId="urn:microsoft.com/office/officeart/2005/8/layout/vList4#1"/>
    <dgm:cxn modelId="{6EB84722-3863-F54B-9AC4-CCE0E05E1B7F}" type="presParOf" srcId="{DAA3C140-49D3-469F-9DCF-49AD5B9F2119}" destId="{23340912-577C-4E67-AA8D-8779D6027222}" srcOrd="0" destOrd="0" presId="urn:microsoft.com/office/officeart/2005/8/layout/vList4#1"/>
    <dgm:cxn modelId="{00601921-5814-3044-BEA0-C4EBCDE1B2A5}" type="presParOf" srcId="{DAA3C140-49D3-469F-9DCF-49AD5B9F2119}" destId="{522FFF78-9D27-4C89-B2A1-F859DC4D0821}" srcOrd="1" destOrd="0" presId="urn:microsoft.com/office/officeart/2005/8/layout/vList4#1"/>
    <dgm:cxn modelId="{3BF8C479-BBFC-1F41-85C3-7EF120FABD57}" type="presParOf" srcId="{DAA3C140-49D3-469F-9DCF-49AD5B9F2119}" destId="{05B6F417-5949-4871-98F2-9D27CA36B399}" srcOrd="2" destOrd="0" presId="urn:microsoft.com/office/officeart/2005/8/layout/vList4#1"/>
    <dgm:cxn modelId="{B292FA84-4DAB-894B-9FDC-09AA5E953767}" type="presParOf" srcId="{F987737A-144B-4BE2-9793-48685A8660DF}" destId="{544B840D-3AE0-49E4-B540-8558893E3488}" srcOrd="1" destOrd="0" presId="urn:microsoft.com/office/officeart/2005/8/layout/vList4#1"/>
    <dgm:cxn modelId="{D92A45F9-DD9C-E54F-9A07-5A362513ACEC}" type="presParOf" srcId="{F987737A-144B-4BE2-9793-48685A8660DF}" destId="{2250D25E-67B3-43A1-90E0-E26D1EEF9AC9}" srcOrd="2" destOrd="0" presId="urn:microsoft.com/office/officeart/2005/8/layout/vList4#1"/>
    <dgm:cxn modelId="{A608E227-8418-2D48-BCAB-44C27A425E76}" type="presParOf" srcId="{2250D25E-67B3-43A1-90E0-E26D1EEF9AC9}" destId="{B14A0A3E-F1D3-4D80-B9FE-313F3E80DD07}" srcOrd="0" destOrd="0" presId="urn:microsoft.com/office/officeart/2005/8/layout/vList4#1"/>
    <dgm:cxn modelId="{0B1E4CCC-5347-E54F-8DBA-D5E338EC023F}" type="presParOf" srcId="{2250D25E-67B3-43A1-90E0-E26D1EEF9AC9}" destId="{C83E3339-7D15-4DD4-83F2-A31F9342B546}" srcOrd="1" destOrd="0" presId="urn:microsoft.com/office/officeart/2005/8/layout/vList4#1"/>
    <dgm:cxn modelId="{A523B4BF-5550-8E48-A88B-F43D890A36EB}" type="presParOf" srcId="{2250D25E-67B3-43A1-90E0-E26D1EEF9AC9}" destId="{517564F7-6C70-42FA-B898-AB497FE9A0C3}" srcOrd="2" destOrd="0" presId="urn:microsoft.com/office/officeart/2005/8/layout/vList4#1"/>
    <dgm:cxn modelId="{6FF17345-1113-ED4E-9828-5C99C94B9B0F}" type="presParOf" srcId="{F987737A-144B-4BE2-9793-48685A8660DF}" destId="{1B8834F0-24C9-4346-82AA-5AD96027BB3F}" srcOrd="3" destOrd="0" presId="urn:microsoft.com/office/officeart/2005/8/layout/vList4#1"/>
    <dgm:cxn modelId="{DFD069D6-D8CE-DE4C-9A64-D2A9DB90C50F}" type="presParOf" srcId="{F987737A-144B-4BE2-9793-48685A8660DF}" destId="{918BC35A-B1A8-4BB5-A3C9-786EC6EE56C9}" srcOrd="4" destOrd="0" presId="urn:microsoft.com/office/officeart/2005/8/layout/vList4#1"/>
    <dgm:cxn modelId="{2CB70D51-C760-BD4F-8EC1-CB2555E317D0}" type="presParOf" srcId="{918BC35A-B1A8-4BB5-A3C9-786EC6EE56C9}" destId="{7D22FD4B-C321-43C0-ABB5-0AD493CC9ADA}" srcOrd="0" destOrd="0" presId="urn:microsoft.com/office/officeart/2005/8/layout/vList4#1"/>
    <dgm:cxn modelId="{46F9BDD0-3C4F-4E49-A640-DA249C771D30}" type="presParOf" srcId="{918BC35A-B1A8-4BB5-A3C9-786EC6EE56C9}" destId="{57D1924B-D702-4A93-A6AA-435A569E146C}" srcOrd="1" destOrd="0" presId="urn:microsoft.com/office/officeart/2005/8/layout/vList4#1"/>
    <dgm:cxn modelId="{4B5B1189-A15F-7446-8C64-2C0F6E3551A7}" type="presParOf" srcId="{918BC35A-B1A8-4BB5-A3C9-786EC6EE56C9}" destId="{743002C7-AACD-4496-86C2-4B04FC07E46B}" srcOrd="2" destOrd="0" presId="urn:microsoft.com/office/officeart/2005/8/layout/vList4#1"/>
  </dgm:cxnLst>
  <dgm:bg/>
  <dgm:whole>
    <a:ln>
      <a:solidFill>
        <a:schemeClr val="accent6">
          <a:lumMod val="40000"/>
          <a:lumOff val="6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87E22-B1A8-451B-AB4D-78E6DB7528D0}" type="doc">
      <dgm:prSet loTypeId="urn:microsoft.com/office/officeart/2005/8/layout/vList4#2" loCatId="list" qsTypeId="urn:microsoft.com/office/officeart/2005/8/quickstyle/simple1" qsCatId="simple" csTypeId="urn:microsoft.com/office/officeart/2005/8/colors/accent1_1" csCatId="accent1" phldr="1"/>
      <dgm:spPr/>
      <dgm:t>
        <a:bodyPr/>
        <a:lstStyle/>
        <a:p>
          <a:endParaRPr lang="en-IN"/>
        </a:p>
      </dgm:t>
    </dgm:pt>
    <dgm:pt modelId="{2706BFDB-D64E-4BD2-AE0A-B4248ADF3F16}">
      <dgm:prSet custT="1"/>
      <dgm:spPr/>
      <dgm:t>
        <a:bodyPr/>
        <a:lstStyle/>
        <a:p>
          <a:pPr rtl="0"/>
          <a:r>
            <a:rPr lang="en-US" sz="1600" dirty="0" err="1"/>
            <a:t>Tirthankar</a:t>
          </a:r>
          <a:r>
            <a:rPr lang="en-US" sz="1600" dirty="0"/>
            <a:t> </a:t>
          </a:r>
          <a:r>
            <a:rPr lang="en-US" sz="1600" dirty="0" err="1"/>
            <a:t>Banerjee</a:t>
          </a:r>
          <a:r>
            <a:rPr lang="en-US" sz="1600" dirty="0"/>
            <a:t> – Advisor</a:t>
          </a:r>
          <a:endParaRPr lang="en-IN" sz="1600" dirty="0"/>
        </a:p>
      </dgm:t>
    </dgm:pt>
    <dgm:pt modelId="{C5A327C7-6FE3-47BF-AB55-387D36CAB933}" type="parTrans" cxnId="{07B78825-C1EA-433B-B6AE-95171D82078F}">
      <dgm:prSet/>
      <dgm:spPr/>
      <dgm:t>
        <a:bodyPr/>
        <a:lstStyle/>
        <a:p>
          <a:endParaRPr lang="en-IN" sz="2400"/>
        </a:p>
      </dgm:t>
    </dgm:pt>
    <dgm:pt modelId="{0FC10AA0-C4F3-4725-922F-08AD7EB6D11A}" type="sibTrans" cxnId="{07B78825-C1EA-433B-B6AE-95171D82078F}">
      <dgm:prSet/>
      <dgm:spPr/>
      <dgm:t>
        <a:bodyPr/>
        <a:lstStyle/>
        <a:p>
          <a:endParaRPr lang="en-IN" sz="2400"/>
        </a:p>
      </dgm:t>
    </dgm:pt>
    <dgm:pt modelId="{BFB85B10-FF4A-45BC-8BB9-5E291C5576EA}">
      <dgm:prSet custT="1"/>
      <dgm:spPr/>
      <dgm:t>
        <a:bodyPr/>
        <a:lstStyle/>
        <a:p>
          <a:pPr rtl="0"/>
          <a:r>
            <a:rPr lang="en-IN" sz="1100" b="1" dirty="0"/>
            <a:t>Industry Experience</a:t>
          </a:r>
          <a:r>
            <a:rPr lang="en-IN" sz="1100" dirty="0"/>
            <a:t>: 30 Years</a:t>
          </a:r>
        </a:p>
      </dgm:t>
    </dgm:pt>
    <dgm:pt modelId="{F89925E6-D6D2-4E32-9AE7-8F5C18066C00}" type="parTrans" cxnId="{CACBE153-CDF1-4D55-9A9B-AC4D85ED08B5}">
      <dgm:prSet/>
      <dgm:spPr/>
      <dgm:t>
        <a:bodyPr/>
        <a:lstStyle/>
        <a:p>
          <a:endParaRPr lang="en-IN" sz="2400"/>
        </a:p>
      </dgm:t>
    </dgm:pt>
    <dgm:pt modelId="{6E0E36A0-0F31-46AF-A565-DCC269FC8132}" type="sibTrans" cxnId="{CACBE153-CDF1-4D55-9A9B-AC4D85ED08B5}">
      <dgm:prSet/>
      <dgm:spPr/>
      <dgm:t>
        <a:bodyPr/>
        <a:lstStyle/>
        <a:p>
          <a:endParaRPr lang="en-IN" sz="2400"/>
        </a:p>
      </dgm:t>
    </dgm:pt>
    <dgm:pt modelId="{84007B86-E506-48BC-BC12-84557BA17952}">
      <dgm:prSet custT="1"/>
      <dgm:spPr/>
      <dgm:t>
        <a:bodyPr/>
        <a:lstStyle/>
        <a:p>
          <a:pPr rtl="0"/>
          <a:r>
            <a:rPr lang="en-IN" sz="1100" b="1" dirty="0"/>
            <a:t>Past Orgs</a:t>
          </a:r>
          <a:r>
            <a:rPr lang="en-IN" sz="1100" dirty="0"/>
            <a:t>: Digital, Compaq, Sun, HCL Tech, HP</a:t>
          </a:r>
        </a:p>
      </dgm:t>
    </dgm:pt>
    <dgm:pt modelId="{17B6B6DD-E123-468E-ABFF-8AA41192022A}" type="parTrans" cxnId="{48FBACFA-D927-440F-A212-46B9DBBD551A}">
      <dgm:prSet/>
      <dgm:spPr/>
      <dgm:t>
        <a:bodyPr/>
        <a:lstStyle/>
        <a:p>
          <a:endParaRPr lang="en-IN" sz="2400"/>
        </a:p>
      </dgm:t>
    </dgm:pt>
    <dgm:pt modelId="{298043F4-065A-4D28-9360-E162D85E61E9}" type="sibTrans" cxnId="{48FBACFA-D927-440F-A212-46B9DBBD551A}">
      <dgm:prSet/>
      <dgm:spPr/>
      <dgm:t>
        <a:bodyPr/>
        <a:lstStyle/>
        <a:p>
          <a:endParaRPr lang="en-IN" sz="2400"/>
        </a:p>
      </dgm:t>
    </dgm:pt>
    <dgm:pt modelId="{8CD4C430-B037-41DC-8AF1-493801CC88DD}">
      <dgm:prSet custT="1"/>
      <dgm:spPr/>
      <dgm:t>
        <a:bodyPr/>
        <a:lstStyle/>
        <a:p>
          <a:pPr rtl="0"/>
          <a:r>
            <a:rPr lang="en-IN" sz="1100" b="1" dirty="0"/>
            <a:t>Expertise</a:t>
          </a:r>
          <a:r>
            <a:rPr lang="en-IN" sz="1100" dirty="0"/>
            <a:t>: Business Management, Machine Learning</a:t>
          </a:r>
        </a:p>
      </dgm:t>
    </dgm:pt>
    <dgm:pt modelId="{C2F9BDCC-18FD-4B63-9DCE-29DC549B0C30}" type="parTrans" cxnId="{68E2C1C3-EDEC-40DB-8580-5493651F04A9}">
      <dgm:prSet/>
      <dgm:spPr/>
      <dgm:t>
        <a:bodyPr/>
        <a:lstStyle/>
        <a:p>
          <a:endParaRPr lang="en-IN" sz="2400"/>
        </a:p>
      </dgm:t>
    </dgm:pt>
    <dgm:pt modelId="{E6CECF81-AE68-43A6-AF45-9128F73260F7}" type="sibTrans" cxnId="{68E2C1C3-EDEC-40DB-8580-5493651F04A9}">
      <dgm:prSet/>
      <dgm:spPr/>
      <dgm:t>
        <a:bodyPr/>
        <a:lstStyle/>
        <a:p>
          <a:endParaRPr lang="en-IN" sz="2400"/>
        </a:p>
      </dgm:t>
    </dgm:pt>
    <dgm:pt modelId="{91CD6C78-7EEE-4D8E-9711-C57979F76A5C}">
      <dgm:prSet custT="1"/>
      <dgm:spPr/>
      <dgm:t>
        <a:bodyPr/>
        <a:lstStyle/>
        <a:p>
          <a:pPr rtl="0"/>
          <a:r>
            <a:rPr lang="en-IN" sz="1100" b="1" dirty="0"/>
            <a:t>Education</a:t>
          </a:r>
          <a:r>
            <a:rPr lang="en-IN" sz="1100" dirty="0"/>
            <a:t>: PGDM Marketing IMT; B Tech E&amp;ECE IIT Kharagpur</a:t>
          </a:r>
        </a:p>
      </dgm:t>
    </dgm:pt>
    <dgm:pt modelId="{9D4C1AF2-21F0-4582-B61C-AE77F2977B38}" type="parTrans" cxnId="{8F210DDD-46D9-40B2-AD6A-C1A99C1CC170}">
      <dgm:prSet/>
      <dgm:spPr/>
      <dgm:t>
        <a:bodyPr/>
        <a:lstStyle/>
        <a:p>
          <a:endParaRPr lang="en-IN" sz="2400"/>
        </a:p>
      </dgm:t>
    </dgm:pt>
    <dgm:pt modelId="{C21750DB-F9AE-4B3A-8C40-235A0E9AFDAB}" type="sibTrans" cxnId="{8F210DDD-46D9-40B2-AD6A-C1A99C1CC170}">
      <dgm:prSet/>
      <dgm:spPr/>
      <dgm:t>
        <a:bodyPr/>
        <a:lstStyle/>
        <a:p>
          <a:endParaRPr lang="en-IN" sz="2400"/>
        </a:p>
      </dgm:t>
    </dgm:pt>
    <dgm:pt modelId="{231F8A30-2697-4F7E-914A-668C48A371BD}">
      <dgm:prSet custT="1"/>
      <dgm:spPr/>
      <dgm:t>
        <a:bodyPr/>
        <a:lstStyle/>
        <a:p>
          <a:pPr rtl="0"/>
          <a:r>
            <a:rPr lang="en-US" sz="1600" dirty="0">
              <a:effectLst/>
              <a:latin typeface="Lato Bold"/>
              <a:ea typeface="MS Mincho"/>
              <a:cs typeface="Times New Roman" panose="02020603050405020304" pitchFamily="18" charset="0"/>
            </a:rPr>
            <a:t>Capt. </a:t>
          </a:r>
          <a:r>
            <a:rPr lang="en-US" sz="1600" dirty="0" err="1">
              <a:effectLst/>
              <a:latin typeface="Lato Bold"/>
              <a:ea typeface="MS Mincho"/>
              <a:cs typeface="Times New Roman" panose="02020603050405020304" pitchFamily="18" charset="0"/>
            </a:rPr>
            <a:t>Soumitro</a:t>
          </a:r>
          <a:r>
            <a:rPr lang="en-US" sz="1600" dirty="0">
              <a:effectLst/>
              <a:latin typeface="Lato Bold"/>
              <a:ea typeface="MS Mincho"/>
              <a:cs typeface="Times New Roman" panose="02020603050405020304" pitchFamily="18" charset="0"/>
            </a:rPr>
            <a:t> Roy - Advisor</a:t>
          </a:r>
          <a:endParaRPr lang="en-IN" sz="1600" dirty="0"/>
        </a:p>
      </dgm:t>
    </dgm:pt>
    <dgm:pt modelId="{41A3AF9B-8B80-4F10-B1D6-38879D05780F}" type="parTrans" cxnId="{9587B19B-3DAE-414F-89E6-58D76B0ED93F}">
      <dgm:prSet/>
      <dgm:spPr/>
      <dgm:t>
        <a:bodyPr/>
        <a:lstStyle/>
        <a:p>
          <a:endParaRPr lang="en-IN" sz="2400"/>
        </a:p>
      </dgm:t>
    </dgm:pt>
    <dgm:pt modelId="{ED7A6165-6619-4EB2-9162-32C13513466F}" type="sibTrans" cxnId="{9587B19B-3DAE-414F-89E6-58D76B0ED93F}">
      <dgm:prSet/>
      <dgm:spPr/>
      <dgm:t>
        <a:bodyPr/>
        <a:lstStyle/>
        <a:p>
          <a:endParaRPr lang="en-IN" sz="2400"/>
        </a:p>
      </dgm:t>
    </dgm:pt>
    <dgm:pt modelId="{BC5F032C-BFE9-4EC3-87E5-822A0620E342}">
      <dgm:prSet custT="1"/>
      <dgm:spPr/>
      <dgm:t>
        <a:bodyPr/>
        <a:lstStyle/>
        <a:p>
          <a:pPr rtl="0"/>
          <a:r>
            <a:rPr lang="en-GB" sz="1600" b="0" dirty="0"/>
            <a:t>Sujan Sinha – Advisor</a:t>
          </a:r>
          <a:endParaRPr lang="en-IN" sz="1600" b="0" dirty="0"/>
        </a:p>
      </dgm:t>
    </dgm:pt>
    <dgm:pt modelId="{0B3065A3-E02D-4018-A8D9-F66EFBFCAF84}" type="parTrans" cxnId="{162F1C18-5793-4E78-B19A-EAB22A30BBAB}">
      <dgm:prSet/>
      <dgm:spPr/>
      <dgm:t>
        <a:bodyPr/>
        <a:lstStyle/>
        <a:p>
          <a:endParaRPr lang="en-IN" sz="2400"/>
        </a:p>
      </dgm:t>
    </dgm:pt>
    <dgm:pt modelId="{B286775F-8A49-4D67-B162-AFBAD059BEB3}" type="sibTrans" cxnId="{162F1C18-5793-4E78-B19A-EAB22A30BBAB}">
      <dgm:prSet/>
      <dgm:spPr/>
      <dgm:t>
        <a:bodyPr/>
        <a:lstStyle/>
        <a:p>
          <a:endParaRPr lang="en-IN" sz="2400"/>
        </a:p>
      </dgm:t>
    </dgm:pt>
    <dgm:pt modelId="{5ECBEC73-D841-45FD-A97B-97885C5DE40A}">
      <dgm:prSet custT="1"/>
      <dgm:spPr/>
      <dgm:t>
        <a:bodyPr/>
        <a:lstStyle/>
        <a:p>
          <a:pPr rtl="0"/>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40 Years</a:t>
          </a:r>
          <a:endParaRPr lang="en-IN" sz="1100" dirty="0"/>
        </a:p>
      </dgm:t>
    </dgm:pt>
    <dgm:pt modelId="{5AD6426A-13D3-4DEF-91D8-5A6C602C16DC}" type="parTrans" cxnId="{6D2B60C0-DCAA-49DD-A736-20FFE3D888C6}">
      <dgm:prSet/>
      <dgm:spPr/>
      <dgm:t>
        <a:bodyPr/>
        <a:lstStyle/>
        <a:p>
          <a:endParaRPr lang="en-IN" sz="2400"/>
        </a:p>
      </dgm:t>
    </dgm:pt>
    <dgm:pt modelId="{AD904188-5AD6-4DC5-B532-1F4A08C551D4}" type="sibTrans" cxnId="{6D2B60C0-DCAA-49DD-A736-20FFE3D888C6}">
      <dgm:prSet/>
      <dgm:spPr/>
      <dgm:t>
        <a:bodyPr/>
        <a:lstStyle/>
        <a:p>
          <a:endParaRPr lang="en-IN" sz="2400"/>
        </a:p>
      </dgm:t>
    </dgm:pt>
    <dgm:pt modelId="{3CC331E4-F9C2-4EB7-8D7B-9F7F9102563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Mobil, SCI, Reliance Industries, KOTC, ADNOC</a:t>
          </a:r>
          <a:endParaRPr lang="en-IN" sz="1100" dirty="0">
            <a:effectLst/>
            <a:latin typeface="Times New Roman" panose="02020603050405020304" pitchFamily="18" charset="0"/>
            <a:ea typeface="MS Mincho"/>
          </a:endParaRPr>
        </a:p>
      </dgm:t>
    </dgm:pt>
    <dgm:pt modelId="{D61326AB-3D43-4B48-BEA3-4FF2915A9AE8}" type="parTrans" cxnId="{8500B2CC-8101-4717-BF7E-22668446F766}">
      <dgm:prSet/>
      <dgm:spPr/>
      <dgm:t>
        <a:bodyPr/>
        <a:lstStyle/>
        <a:p>
          <a:endParaRPr lang="en-IN" sz="2400"/>
        </a:p>
      </dgm:t>
    </dgm:pt>
    <dgm:pt modelId="{FB2A7DB3-67E4-4897-8004-2DA66D0F72EF}" type="sibTrans" cxnId="{8500B2CC-8101-4717-BF7E-22668446F766}">
      <dgm:prSet/>
      <dgm:spPr/>
      <dgm:t>
        <a:bodyPr/>
        <a:lstStyle/>
        <a:p>
          <a:endParaRPr lang="en-IN" sz="2400"/>
        </a:p>
      </dgm:t>
    </dgm:pt>
    <dgm:pt modelId="{13AA77FB-AC74-4630-A900-2318E997CA22}">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Commercial and operational Management of ships, Ani Piracy, Maritime training, Maritime software </a:t>
          </a:r>
          <a:endParaRPr lang="en-IN" sz="1100" dirty="0">
            <a:effectLst/>
            <a:latin typeface="Times New Roman" panose="02020603050405020304" pitchFamily="18" charset="0"/>
            <a:ea typeface="MS Mincho"/>
          </a:endParaRPr>
        </a:p>
      </dgm:t>
    </dgm:pt>
    <dgm:pt modelId="{73EB9B58-5425-49B6-BBB6-5D6ACB260017}" type="parTrans" cxnId="{1E103E52-618D-456E-BA39-4ADAE739B9B7}">
      <dgm:prSet/>
      <dgm:spPr/>
      <dgm:t>
        <a:bodyPr/>
        <a:lstStyle/>
        <a:p>
          <a:endParaRPr lang="en-IN" sz="2400"/>
        </a:p>
      </dgm:t>
    </dgm:pt>
    <dgm:pt modelId="{5B41C38B-35F4-4F34-89AB-51DD661BF37C}" type="sibTrans" cxnId="{1E103E52-618D-456E-BA39-4ADAE739B9B7}">
      <dgm:prSet/>
      <dgm:spPr/>
      <dgm:t>
        <a:bodyPr/>
        <a:lstStyle/>
        <a:p>
          <a:endParaRPr lang="en-IN" sz="2400"/>
        </a:p>
      </dgm:t>
    </dgm:pt>
    <dgm:pt modelId="{3E21AFA5-98D8-4030-B02E-7C1054014BA3}">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St Xavier's Kolkata, Master Mariner</a:t>
          </a:r>
          <a:endParaRPr lang="en-IN" sz="1100" dirty="0">
            <a:effectLst/>
            <a:latin typeface="Times New Roman" panose="02020603050405020304" pitchFamily="18" charset="0"/>
            <a:ea typeface="MS Mincho"/>
          </a:endParaRPr>
        </a:p>
      </dgm:t>
    </dgm:pt>
    <dgm:pt modelId="{39B75214-3E45-4573-8806-09217476C3C4}" type="parTrans" cxnId="{160E4D09-BE28-4C4E-B4CC-242A7582FB13}">
      <dgm:prSet/>
      <dgm:spPr/>
      <dgm:t>
        <a:bodyPr/>
        <a:lstStyle/>
        <a:p>
          <a:endParaRPr lang="en-IN" sz="2400"/>
        </a:p>
      </dgm:t>
    </dgm:pt>
    <dgm:pt modelId="{1BCE0739-1DA5-459B-A41B-E8B26B4644CC}" type="sibTrans" cxnId="{160E4D09-BE28-4C4E-B4CC-242A7582FB13}">
      <dgm:prSet/>
      <dgm:spPr/>
      <dgm:t>
        <a:bodyPr/>
        <a:lstStyle/>
        <a:p>
          <a:endParaRPr lang="en-IN" sz="2400"/>
        </a:p>
      </dgm:t>
    </dgm:pt>
    <dgm:pt modelId="{5AEFC1C4-FE1B-4733-B8C0-064C118F3066}">
      <dgm:prSet custT="1"/>
      <dgm:spPr/>
      <dgm:t>
        <a:bodyPr/>
        <a:lstStyle/>
        <a:p>
          <a:pPr rtl="0"/>
          <a:r>
            <a:rPr lang="en-GB" sz="1100" dirty="0"/>
            <a:t>Industry Experience: 37+ years</a:t>
          </a:r>
          <a:endParaRPr lang="en-IN" sz="1100" dirty="0"/>
        </a:p>
      </dgm:t>
    </dgm:pt>
    <dgm:pt modelId="{C4C65219-C59A-43D8-834F-B3625363201C}" type="parTrans" cxnId="{6E134B19-00E8-4B95-ABE8-1D9A851303D1}">
      <dgm:prSet/>
      <dgm:spPr/>
      <dgm:t>
        <a:bodyPr/>
        <a:lstStyle/>
        <a:p>
          <a:endParaRPr lang="en-IN" sz="2400"/>
        </a:p>
      </dgm:t>
    </dgm:pt>
    <dgm:pt modelId="{403BFF78-7CE2-49C1-AB1A-6D3863274DAD}" type="sibTrans" cxnId="{6E134B19-00E8-4B95-ABE8-1D9A851303D1}">
      <dgm:prSet/>
      <dgm:spPr/>
      <dgm:t>
        <a:bodyPr/>
        <a:lstStyle/>
        <a:p>
          <a:endParaRPr lang="en-IN" sz="2400"/>
        </a:p>
      </dgm:t>
    </dgm:pt>
    <dgm:pt modelId="{E6AC22BC-C94F-424B-BD6A-652FFC027504}">
      <dgm:prSet custT="1"/>
      <dgm:spPr/>
      <dgm:t>
        <a:bodyPr/>
        <a:lstStyle/>
        <a:p>
          <a:r>
            <a:rPr lang="en-GB" sz="1100" dirty="0"/>
            <a:t>Past Organisations: SBI, Usha Martin Finance, Axis Bank, </a:t>
          </a:r>
          <a:r>
            <a:rPr lang="en-GB" sz="1100" dirty="0" err="1"/>
            <a:t>Shriram</a:t>
          </a:r>
          <a:r>
            <a:rPr lang="en-GB" sz="1100" dirty="0"/>
            <a:t> Housing Finance</a:t>
          </a:r>
          <a:endParaRPr lang="en-IN" sz="1100" dirty="0"/>
        </a:p>
      </dgm:t>
    </dgm:pt>
    <dgm:pt modelId="{A3A7E172-43AB-4876-A287-3B6E2FA888EF}" type="parTrans" cxnId="{1FFAB708-8B97-496C-9014-5A75C7532141}">
      <dgm:prSet/>
      <dgm:spPr/>
      <dgm:t>
        <a:bodyPr/>
        <a:lstStyle/>
        <a:p>
          <a:endParaRPr lang="en-IN" sz="2400"/>
        </a:p>
      </dgm:t>
    </dgm:pt>
    <dgm:pt modelId="{B426440C-E32E-4472-9A13-7C05C0085842}" type="sibTrans" cxnId="{1FFAB708-8B97-496C-9014-5A75C7532141}">
      <dgm:prSet/>
      <dgm:spPr/>
      <dgm:t>
        <a:bodyPr/>
        <a:lstStyle/>
        <a:p>
          <a:endParaRPr lang="en-IN" sz="2400"/>
        </a:p>
      </dgm:t>
    </dgm:pt>
    <dgm:pt modelId="{0AAD763B-C27B-432D-97EF-8055FA4AE97E}">
      <dgm:prSet custT="1"/>
      <dgm:spPr/>
      <dgm:t>
        <a:bodyPr/>
        <a:lstStyle/>
        <a:p>
          <a:r>
            <a:rPr lang="en-GB" sz="1100" dirty="0"/>
            <a:t>Expertise: Retail Banking, Consumer Lending, Mortgages</a:t>
          </a:r>
          <a:endParaRPr lang="en-IN" sz="1100" dirty="0"/>
        </a:p>
      </dgm:t>
    </dgm:pt>
    <dgm:pt modelId="{BDF7FF1D-B900-4E84-A917-7199814C16BB}" type="parTrans" cxnId="{1C60499E-5A46-4606-A413-E19A0CAE73C7}">
      <dgm:prSet/>
      <dgm:spPr/>
      <dgm:t>
        <a:bodyPr/>
        <a:lstStyle/>
        <a:p>
          <a:endParaRPr lang="en-IN" sz="2400"/>
        </a:p>
      </dgm:t>
    </dgm:pt>
    <dgm:pt modelId="{3DCDBDCF-8E51-44F6-A6D3-03084526ECA6}" type="sibTrans" cxnId="{1C60499E-5A46-4606-A413-E19A0CAE73C7}">
      <dgm:prSet/>
      <dgm:spPr/>
      <dgm:t>
        <a:bodyPr/>
        <a:lstStyle/>
        <a:p>
          <a:endParaRPr lang="en-IN" sz="2400"/>
        </a:p>
      </dgm:t>
    </dgm:pt>
    <dgm:pt modelId="{E0B6A787-333B-46DB-87D0-3D4542E235C3}">
      <dgm:prSet custT="1"/>
      <dgm:spPr/>
      <dgm:t>
        <a:bodyPr/>
        <a:lstStyle/>
        <a:p>
          <a:r>
            <a:rPr lang="en-GB" sz="1100" dirty="0"/>
            <a:t>Education: Presidency College, Kolkata</a:t>
          </a:r>
          <a:endParaRPr lang="en-IN" sz="1100" dirty="0"/>
        </a:p>
      </dgm:t>
    </dgm:pt>
    <dgm:pt modelId="{0D34F893-6875-4B55-8239-4BABC31656B1}" type="parTrans" cxnId="{5E8FB028-DDBF-42C0-9A9C-A9108D23007F}">
      <dgm:prSet/>
      <dgm:spPr/>
      <dgm:t>
        <a:bodyPr/>
        <a:lstStyle/>
        <a:p>
          <a:endParaRPr lang="en-IN" sz="2400"/>
        </a:p>
      </dgm:t>
    </dgm:pt>
    <dgm:pt modelId="{05EF6CF1-C444-4B27-9824-9233CF3478EA}" type="sibTrans" cxnId="{5E8FB028-DDBF-42C0-9A9C-A9108D23007F}">
      <dgm:prSet/>
      <dgm:spPr/>
      <dgm:t>
        <a:bodyPr/>
        <a:lstStyle/>
        <a:p>
          <a:endParaRPr lang="en-IN" sz="2400"/>
        </a:p>
      </dgm:t>
    </dgm:pt>
    <dgm:pt modelId="{144A14E9-C5DA-4871-953C-0019762E9812}">
      <dgm:prSet custT="1"/>
      <dgm:spPr/>
      <dgm:t>
        <a:bodyPr/>
        <a:lstStyle/>
        <a:p>
          <a:r>
            <a:rPr lang="en-US" sz="1600" dirty="0" err="1">
              <a:effectLst/>
              <a:latin typeface="Lato Bold"/>
              <a:ea typeface="MS Mincho"/>
              <a:cs typeface="Times New Roman" panose="02020603050405020304" pitchFamily="18" charset="0"/>
            </a:rPr>
            <a:t>Nirendu</a:t>
          </a:r>
          <a:r>
            <a:rPr lang="en-US" sz="1600" dirty="0">
              <a:effectLst/>
              <a:latin typeface="Lato Bold"/>
              <a:ea typeface="MS Mincho"/>
              <a:cs typeface="Times New Roman" panose="02020603050405020304" pitchFamily="18" charset="0"/>
            </a:rPr>
            <a:t> </a:t>
          </a:r>
          <a:r>
            <a:rPr lang="en-US" sz="1600" dirty="0" err="1">
              <a:effectLst/>
              <a:latin typeface="Lato Bold"/>
              <a:ea typeface="MS Mincho"/>
              <a:cs typeface="Times New Roman" panose="02020603050405020304" pitchFamily="18" charset="0"/>
            </a:rPr>
            <a:t>Konar</a:t>
          </a:r>
          <a:r>
            <a:rPr lang="en-US" sz="1600" dirty="0">
              <a:effectLst/>
              <a:latin typeface="Lato Bold"/>
              <a:ea typeface="MS Mincho"/>
              <a:cs typeface="Times New Roman" panose="02020603050405020304" pitchFamily="18" charset="0"/>
            </a:rPr>
            <a:t> – </a:t>
          </a:r>
          <a:r>
            <a:rPr lang="en-US" sz="1600" dirty="0">
              <a:effectLst/>
              <a:latin typeface="Lato"/>
              <a:ea typeface="MS Mincho"/>
              <a:cs typeface="Times New Roman" panose="02020603050405020304" pitchFamily="18" charset="0"/>
            </a:rPr>
            <a:t>Advisor</a:t>
          </a:r>
          <a:endParaRPr lang="en-IN" sz="1600" dirty="0"/>
        </a:p>
      </dgm:t>
    </dgm:pt>
    <dgm:pt modelId="{C28F281E-3B86-423E-8893-745D4692CF6C}" type="parTrans" cxnId="{1EB54DA3-E667-4100-8040-2AFAE0F069A4}">
      <dgm:prSet/>
      <dgm:spPr/>
      <dgm:t>
        <a:bodyPr/>
        <a:lstStyle/>
        <a:p>
          <a:endParaRPr lang="en-IN" sz="2400"/>
        </a:p>
      </dgm:t>
    </dgm:pt>
    <dgm:pt modelId="{442D66A3-AF38-48C9-ACE8-214CDD7F3FC4}" type="sibTrans" cxnId="{1EB54DA3-E667-4100-8040-2AFAE0F069A4}">
      <dgm:prSet/>
      <dgm:spPr/>
      <dgm:t>
        <a:bodyPr/>
        <a:lstStyle/>
        <a:p>
          <a:endParaRPr lang="en-IN" sz="2400"/>
        </a:p>
      </dgm:t>
    </dgm:pt>
    <dgm:pt modelId="{F5862055-986F-407A-91D5-0DA9B28CD3DF}">
      <dgm:prSet custT="1"/>
      <dgm:spPr/>
      <dgm:t>
        <a:bodyPr/>
        <a:lstStyle/>
        <a:p>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30 Years</a:t>
          </a:r>
          <a:endParaRPr lang="en-IN" sz="1100" dirty="0"/>
        </a:p>
      </dgm:t>
    </dgm:pt>
    <dgm:pt modelId="{E70C4844-62E0-4E16-B314-4C2201FC3243}" type="parTrans" cxnId="{6FFDB868-3F70-4916-A82C-F5B7783C07CA}">
      <dgm:prSet/>
      <dgm:spPr/>
      <dgm:t>
        <a:bodyPr/>
        <a:lstStyle/>
        <a:p>
          <a:endParaRPr lang="en-IN" sz="2400"/>
        </a:p>
      </dgm:t>
    </dgm:pt>
    <dgm:pt modelId="{351D6E9A-CBF5-400F-92CD-98EE84467F7D}" type="sibTrans" cxnId="{6FFDB868-3F70-4916-A82C-F5B7783C07CA}">
      <dgm:prSet/>
      <dgm:spPr/>
      <dgm:t>
        <a:bodyPr/>
        <a:lstStyle/>
        <a:p>
          <a:endParaRPr lang="en-IN" sz="2400"/>
        </a:p>
      </dgm:t>
    </dgm:pt>
    <dgm:pt modelId="{D3B74A4F-7334-4BCA-8D50-7CCBFA20081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CISCO, SAIL, Wipro, Mastech, IBS</a:t>
          </a:r>
          <a:endParaRPr lang="en-IN" sz="1100" dirty="0">
            <a:effectLst/>
            <a:latin typeface="Times New Roman" panose="02020603050405020304" pitchFamily="18" charset="0"/>
            <a:ea typeface="MS Mincho"/>
          </a:endParaRPr>
        </a:p>
      </dgm:t>
    </dgm:pt>
    <dgm:pt modelId="{57E5E6F2-B622-4790-80B0-133B04CDA111}" type="parTrans" cxnId="{21D36AC6-41A2-4F37-BE92-F57FDBEA159F}">
      <dgm:prSet/>
      <dgm:spPr/>
      <dgm:t>
        <a:bodyPr/>
        <a:lstStyle/>
        <a:p>
          <a:endParaRPr lang="en-IN" sz="2400"/>
        </a:p>
      </dgm:t>
    </dgm:pt>
    <dgm:pt modelId="{7CA868D8-8624-4B11-A597-A28FEDD49C00}" type="sibTrans" cxnId="{21D36AC6-41A2-4F37-BE92-F57FDBEA159F}">
      <dgm:prSet/>
      <dgm:spPr/>
      <dgm:t>
        <a:bodyPr/>
        <a:lstStyle/>
        <a:p>
          <a:endParaRPr lang="en-IN" sz="2400"/>
        </a:p>
      </dgm:t>
    </dgm:pt>
    <dgm:pt modelId="{55F22F28-8B5C-448D-AFF3-CBB4C3D98538}">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Machine Learning, Deep learning, Business Analytics</a:t>
          </a:r>
          <a:endParaRPr lang="en-IN" sz="1100" dirty="0">
            <a:effectLst/>
            <a:latin typeface="Times New Roman" panose="02020603050405020304" pitchFamily="18" charset="0"/>
            <a:ea typeface="MS Mincho"/>
          </a:endParaRPr>
        </a:p>
      </dgm:t>
    </dgm:pt>
    <dgm:pt modelId="{060D7059-836E-4CA5-8653-CDC5D8E7C343}" type="parTrans" cxnId="{0B5742C3-6BF6-4C4A-BC23-6DDAE4A1998C}">
      <dgm:prSet/>
      <dgm:spPr/>
      <dgm:t>
        <a:bodyPr/>
        <a:lstStyle/>
        <a:p>
          <a:endParaRPr lang="en-IN" sz="2400"/>
        </a:p>
      </dgm:t>
    </dgm:pt>
    <dgm:pt modelId="{433711E7-D115-4D44-B9F3-6B084DCA1B53}" type="sibTrans" cxnId="{0B5742C3-6BF6-4C4A-BC23-6DDAE4A1998C}">
      <dgm:prSet/>
      <dgm:spPr/>
      <dgm:t>
        <a:bodyPr/>
        <a:lstStyle/>
        <a:p>
          <a:endParaRPr lang="en-IN" sz="2400"/>
        </a:p>
      </dgm:t>
    </dgm:pt>
    <dgm:pt modelId="{FF40930B-763C-4DC9-B84A-EF083AD80AE9}">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M Tech IIT Kharagpur, MBA University of Phoenix</a:t>
          </a:r>
          <a:endParaRPr lang="en-IN" sz="1100" dirty="0">
            <a:effectLst/>
            <a:latin typeface="Times New Roman" panose="02020603050405020304" pitchFamily="18" charset="0"/>
            <a:ea typeface="MS Mincho"/>
          </a:endParaRPr>
        </a:p>
      </dgm:t>
    </dgm:pt>
    <dgm:pt modelId="{97810248-1922-4E7B-A307-23B6523BEA1A}" type="parTrans" cxnId="{5158F39C-C7DD-41B1-8B81-EEFA73BBD6FB}">
      <dgm:prSet/>
      <dgm:spPr/>
      <dgm:t>
        <a:bodyPr/>
        <a:lstStyle/>
        <a:p>
          <a:endParaRPr lang="en-IN" sz="2400"/>
        </a:p>
      </dgm:t>
    </dgm:pt>
    <dgm:pt modelId="{479904AE-D9F0-44C7-9189-192E11CCBF9C}" type="sibTrans" cxnId="{5158F39C-C7DD-41B1-8B81-EEFA73BBD6FB}">
      <dgm:prSet/>
      <dgm:spPr/>
      <dgm:t>
        <a:bodyPr/>
        <a:lstStyle/>
        <a:p>
          <a:endParaRPr lang="en-IN" sz="2400"/>
        </a:p>
      </dgm:t>
    </dgm:pt>
    <dgm:pt modelId="{F90229D4-451E-47CE-B9DA-47F0E3B7973D}" type="pres">
      <dgm:prSet presAssocID="{E4087E22-B1A8-451B-AB4D-78E6DB7528D0}" presName="linear" presStyleCnt="0">
        <dgm:presLayoutVars>
          <dgm:dir/>
          <dgm:resizeHandles val="exact"/>
        </dgm:presLayoutVars>
      </dgm:prSet>
      <dgm:spPr/>
    </dgm:pt>
    <dgm:pt modelId="{EDDA4918-8671-41F8-9CE3-75AE7778237E}" type="pres">
      <dgm:prSet presAssocID="{2706BFDB-D64E-4BD2-AE0A-B4248ADF3F16}" presName="comp" presStyleCnt="0"/>
      <dgm:spPr/>
    </dgm:pt>
    <dgm:pt modelId="{35C7D24F-925A-416C-867C-C48006834B24}" type="pres">
      <dgm:prSet presAssocID="{2706BFDB-D64E-4BD2-AE0A-B4248ADF3F16}" presName="box" presStyleLbl="node1" presStyleIdx="0" presStyleCnt="4"/>
      <dgm:spPr/>
    </dgm:pt>
    <dgm:pt modelId="{C0479A6D-D112-42D7-B973-A6C2F3F0AB3C}" type="pres">
      <dgm:prSet presAssocID="{2706BFDB-D64E-4BD2-AE0A-B4248ADF3F16}" presName="img" presStyleLbl="fgImgPlace1" presStyleIdx="0" presStyleCnt="4" custScaleX="79205"/>
      <dgm:spPr>
        <a:blipFill rotWithShape="1">
          <a:blip xmlns:r="http://schemas.openxmlformats.org/officeDocument/2006/relationships" r:embed="rId1"/>
          <a:stretch>
            <a:fillRect/>
          </a:stretch>
        </a:blipFill>
      </dgm:spPr>
    </dgm:pt>
    <dgm:pt modelId="{3D9EFD8F-7DF3-4A6C-9B9C-A1A3746AD075}" type="pres">
      <dgm:prSet presAssocID="{2706BFDB-D64E-4BD2-AE0A-B4248ADF3F16}" presName="text" presStyleLbl="node1" presStyleIdx="0" presStyleCnt="4">
        <dgm:presLayoutVars>
          <dgm:bulletEnabled val="1"/>
        </dgm:presLayoutVars>
      </dgm:prSet>
      <dgm:spPr/>
    </dgm:pt>
    <dgm:pt modelId="{7AEF08F1-96D2-4FE6-9188-E7E9D89F1153}" type="pres">
      <dgm:prSet presAssocID="{0FC10AA0-C4F3-4725-922F-08AD7EB6D11A}" presName="spacer" presStyleCnt="0"/>
      <dgm:spPr/>
    </dgm:pt>
    <dgm:pt modelId="{E485B80E-A55B-487B-BAAA-2BAD635BEB5E}" type="pres">
      <dgm:prSet presAssocID="{231F8A30-2697-4F7E-914A-668C48A371BD}" presName="comp" presStyleCnt="0"/>
      <dgm:spPr/>
    </dgm:pt>
    <dgm:pt modelId="{C7FF50D5-6198-49DB-B70F-55058C12ABCC}" type="pres">
      <dgm:prSet presAssocID="{231F8A30-2697-4F7E-914A-668C48A371BD}" presName="box" presStyleLbl="node1" presStyleIdx="1" presStyleCnt="4" custScaleY="108899"/>
      <dgm:spPr/>
    </dgm:pt>
    <dgm:pt modelId="{38FCC3B8-B0BB-4F8A-B02F-D2A09BAE1BE2}" type="pres">
      <dgm:prSet presAssocID="{231F8A30-2697-4F7E-914A-668C48A371BD}" presName="img" presStyleLbl="fgImgPlace1" presStyleIdx="1" presStyleCnt="4" custScaleX="73921"/>
      <dgm:spPr>
        <a:blipFill rotWithShape="1">
          <a:blip xmlns:r="http://schemas.openxmlformats.org/officeDocument/2006/relationships" r:embed="rId2"/>
          <a:stretch>
            <a:fillRect/>
          </a:stretch>
        </a:blipFill>
      </dgm:spPr>
    </dgm:pt>
    <dgm:pt modelId="{DC441C04-07A2-4D3D-BF74-11B6D5AB6B94}" type="pres">
      <dgm:prSet presAssocID="{231F8A30-2697-4F7E-914A-668C48A371BD}" presName="text" presStyleLbl="node1" presStyleIdx="1" presStyleCnt="4">
        <dgm:presLayoutVars>
          <dgm:bulletEnabled val="1"/>
        </dgm:presLayoutVars>
      </dgm:prSet>
      <dgm:spPr/>
    </dgm:pt>
    <dgm:pt modelId="{F35E528D-2286-499D-A295-5157B5971ED8}" type="pres">
      <dgm:prSet presAssocID="{ED7A6165-6619-4EB2-9162-32C13513466F}" presName="spacer" presStyleCnt="0"/>
      <dgm:spPr/>
    </dgm:pt>
    <dgm:pt modelId="{7DFA6CE0-28A9-4A03-A1BB-FB2EABE5AC9B}" type="pres">
      <dgm:prSet presAssocID="{BC5F032C-BFE9-4EC3-87E5-822A0620E342}" presName="comp" presStyleCnt="0"/>
      <dgm:spPr/>
    </dgm:pt>
    <dgm:pt modelId="{4A972F36-C372-4530-B3C3-DC18C281C2C7}" type="pres">
      <dgm:prSet presAssocID="{BC5F032C-BFE9-4EC3-87E5-822A0620E342}" presName="box" presStyleLbl="node1" presStyleIdx="2" presStyleCnt="4"/>
      <dgm:spPr/>
    </dgm:pt>
    <dgm:pt modelId="{C4D4B653-414A-4AEB-BE0F-BD4E6921C75B}" type="pres">
      <dgm:prSet presAssocID="{BC5F032C-BFE9-4EC3-87E5-822A0620E342}" presName="img" presStyleLbl="fgImgPlace1" presStyleIdx="2" presStyleCnt="4" custScaleX="76563"/>
      <dgm:spPr>
        <a:blipFill rotWithShape="1">
          <a:blip xmlns:r="http://schemas.openxmlformats.org/officeDocument/2006/relationships" r:embed="rId3"/>
          <a:stretch>
            <a:fillRect/>
          </a:stretch>
        </a:blipFill>
      </dgm:spPr>
    </dgm:pt>
    <dgm:pt modelId="{48961E6B-82F8-4164-886D-503DDB84E1FB}" type="pres">
      <dgm:prSet presAssocID="{BC5F032C-BFE9-4EC3-87E5-822A0620E342}" presName="text" presStyleLbl="node1" presStyleIdx="2" presStyleCnt="4">
        <dgm:presLayoutVars>
          <dgm:bulletEnabled val="1"/>
        </dgm:presLayoutVars>
      </dgm:prSet>
      <dgm:spPr/>
    </dgm:pt>
    <dgm:pt modelId="{AE3CFBFE-D321-4E75-816C-0BECD603CF2A}" type="pres">
      <dgm:prSet presAssocID="{B286775F-8A49-4D67-B162-AFBAD059BEB3}" presName="spacer" presStyleCnt="0"/>
      <dgm:spPr/>
    </dgm:pt>
    <dgm:pt modelId="{A5CF41CB-A432-412B-9E27-D3FF601E3A98}" type="pres">
      <dgm:prSet presAssocID="{144A14E9-C5DA-4871-953C-0019762E9812}" presName="comp" presStyleCnt="0"/>
      <dgm:spPr/>
    </dgm:pt>
    <dgm:pt modelId="{F6211C91-060D-4494-A1E5-08570D596781}" type="pres">
      <dgm:prSet presAssocID="{144A14E9-C5DA-4871-953C-0019762E9812}" presName="box" presStyleLbl="node1" presStyleIdx="3" presStyleCnt="4"/>
      <dgm:spPr/>
    </dgm:pt>
    <dgm:pt modelId="{0A7A93D2-01B9-4C8D-AA53-F3EAB61F5AA8}" type="pres">
      <dgm:prSet presAssocID="{144A14E9-C5DA-4871-953C-0019762E9812}" presName="img" presStyleLbl="fgImgPlace1" presStyleIdx="3" presStyleCnt="4" custScaleX="73921"/>
      <dgm:spPr>
        <a:blipFill rotWithShape="1">
          <a:blip xmlns:r="http://schemas.openxmlformats.org/officeDocument/2006/relationships" r:embed="rId4"/>
          <a:stretch>
            <a:fillRect/>
          </a:stretch>
        </a:blipFill>
      </dgm:spPr>
    </dgm:pt>
    <dgm:pt modelId="{527B76F5-8CAE-49DD-A611-FD3AEC27ACA2}" type="pres">
      <dgm:prSet presAssocID="{144A14E9-C5DA-4871-953C-0019762E9812}" presName="text" presStyleLbl="node1" presStyleIdx="3" presStyleCnt="4">
        <dgm:presLayoutVars>
          <dgm:bulletEnabled val="1"/>
        </dgm:presLayoutVars>
      </dgm:prSet>
      <dgm:spPr/>
    </dgm:pt>
  </dgm:ptLst>
  <dgm:cxnLst>
    <dgm:cxn modelId="{AECAE600-FF66-F942-8914-CEFA19AF8E70}" type="presOf" srcId="{BC5F032C-BFE9-4EC3-87E5-822A0620E342}" destId="{48961E6B-82F8-4164-886D-503DDB84E1FB}" srcOrd="1" destOrd="0" presId="urn:microsoft.com/office/officeart/2005/8/layout/vList4#2"/>
    <dgm:cxn modelId="{1FFAB708-8B97-496C-9014-5A75C7532141}" srcId="{BC5F032C-BFE9-4EC3-87E5-822A0620E342}" destId="{E6AC22BC-C94F-424B-BD6A-652FFC027504}" srcOrd="1" destOrd="0" parTransId="{A3A7E172-43AB-4876-A287-3B6E2FA888EF}" sibTransId="{B426440C-E32E-4472-9A13-7C05C0085842}"/>
    <dgm:cxn modelId="{160E4D09-BE28-4C4E-B4CC-242A7582FB13}" srcId="{231F8A30-2697-4F7E-914A-668C48A371BD}" destId="{3E21AFA5-98D8-4030-B02E-7C1054014BA3}" srcOrd="3" destOrd="0" parTransId="{39B75214-3E45-4573-8806-09217476C3C4}" sibTransId="{1BCE0739-1DA5-459B-A41B-E8B26B4644CC}"/>
    <dgm:cxn modelId="{162F1C18-5793-4E78-B19A-EAB22A30BBAB}" srcId="{E4087E22-B1A8-451B-AB4D-78E6DB7528D0}" destId="{BC5F032C-BFE9-4EC3-87E5-822A0620E342}" srcOrd="2" destOrd="0" parTransId="{0B3065A3-E02D-4018-A8D9-F66EFBFCAF84}" sibTransId="{B286775F-8A49-4D67-B162-AFBAD059BEB3}"/>
    <dgm:cxn modelId="{6E134B19-00E8-4B95-ABE8-1D9A851303D1}" srcId="{BC5F032C-BFE9-4EC3-87E5-822A0620E342}" destId="{5AEFC1C4-FE1B-4733-B8C0-064C118F3066}" srcOrd="0" destOrd="0" parTransId="{C4C65219-C59A-43D8-834F-B3625363201C}" sibTransId="{403BFF78-7CE2-49C1-AB1A-6D3863274DAD}"/>
    <dgm:cxn modelId="{0CCB341C-FFF0-9045-9695-7E4C39B65AFD}" type="presOf" srcId="{5ECBEC73-D841-45FD-A97B-97885C5DE40A}" destId="{DC441C04-07A2-4D3D-BF74-11B6D5AB6B94}" srcOrd="1" destOrd="1" presId="urn:microsoft.com/office/officeart/2005/8/layout/vList4#2"/>
    <dgm:cxn modelId="{8066E322-979A-4947-9B03-A2A23FA98C40}" type="presOf" srcId="{84007B86-E506-48BC-BC12-84557BA17952}" destId="{35C7D24F-925A-416C-867C-C48006834B24}" srcOrd="0" destOrd="2" presId="urn:microsoft.com/office/officeart/2005/8/layout/vList4#2"/>
    <dgm:cxn modelId="{07B78825-C1EA-433B-B6AE-95171D82078F}" srcId="{E4087E22-B1A8-451B-AB4D-78E6DB7528D0}" destId="{2706BFDB-D64E-4BD2-AE0A-B4248ADF3F16}" srcOrd="0" destOrd="0" parTransId="{C5A327C7-6FE3-47BF-AB55-387D36CAB933}" sibTransId="{0FC10AA0-C4F3-4725-922F-08AD7EB6D11A}"/>
    <dgm:cxn modelId="{5E8FB028-DDBF-42C0-9A9C-A9108D23007F}" srcId="{BC5F032C-BFE9-4EC3-87E5-822A0620E342}" destId="{E0B6A787-333B-46DB-87D0-3D4542E235C3}" srcOrd="3" destOrd="0" parTransId="{0D34F893-6875-4B55-8239-4BABC31656B1}" sibTransId="{05EF6CF1-C444-4B27-9824-9233CF3478EA}"/>
    <dgm:cxn modelId="{8CD4E836-4A18-2A48-ABD4-07E8E35EB373}" type="presOf" srcId="{0AAD763B-C27B-432D-97EF-8055FA4AE97E}" destId="{48961E6B-82F8-4164-886D-503DDB84E1FB}" srcOrd="1" destOrd="3" presId="urn:microsoft.com/office/officeart/2005/8/layout/vList4#2"/>
    <dgm:cxn modelId="{399AD238-638E-6E4F-B6C5-6C68FB6446DB}" type="presOf" srcId="{231F8A30-2697-4F7E-914A-668C48A371BD}" destId="{DC441C04-07A2-4D3D-BF74-11B6D5AB6B94}" srcOrd="1" destOrd="0" presId="urn:microsoft.com/office/officeart/2005/8/layout/vList4#2"/>
    <dgm:cxn modelId="{CE3C495D-1722-4641-BA5C-EC5D62332188}" type="presOf" srcId="{E4087E22-B1A8-451B-AB4D-78E6DB7528D0}" destId="{F90229D4-451E-47CE-B9DA-47F0E3B7973D}" srcOrd="0" destOrd="0" presId="urn:microsoft.com/office/officeart/2005/8/layout/vList4#2"/>
    <dgm:cxn modelId="{2DBB3565-DE1C-AD43-8231-C3EC2773E62B}" type="presOf" srcId="{55F22F28-8B5C-448D-AFF3-CBB4C3D98538}" destId="{F6211C91-060D-4494-A1E5-08570D596781}" srcOrd="0" destOrd="3" presId="urn:microsoft.com/office/officeart/2005/8/layout/vList4#2"/>
    <dgm:cxn modelId="{97B9EB66-7243-CF44-A740-612D53DC6CA1}" type="presOf" srcId="{3E21AFA5-98D8-4030-B02E-7C1054014BA3}" destId="{DC441C04-07A2-4D3D-BF74-11B6D5AB6B94}" srcOrd="1" destOrd="4" presId="urn:microsoft.com/office/officeart/2005/8/layout/vList4#2"/>
    <dgm:cxn modelId="{40C88C67-79A9-1944-9D3C-49D2CC2EC991}" type="presOf" srcId="{5ECBEC73-D841-45FD-A97B-97885C5DE40A}" destId="{C7FF50D5-6198-49DB-B70F-55058C12ABCC}" srcOrd="0" destOrd="1" presId="urn:microsoft.com/office/officeart/2005/8/layout/vList4#2"/>
    <dgm:cxn modelId="{064E9E68-AC02-C849-B5C0-9850A53FF3E4}" type="presOf" srcId="{BC5F032C-BFE9-4EC3-87E5-822A0620E342}" destId="{4A972F36-C372-4530-B3C3-DC18C281C2C7}" srcOrd="0" destOrd="0" presId="urn:microsoft.com/office/officeart/2005/8/layout/vList4#2"/>
    <dgm:cxn modelId="{6FFDB868-3F70-4916-A82C-F5B7783C07CA}" srcId="{144A14E9-C5DA-4871-953C-0019762E9812}" destId="{F5862055-986F-407A-91D5-0DA9B28CD3DF}" srcOrd="0" destOrd="0" parTransId="{E70C4844-62E0-4E16-B314-4C2201FC3243}" sibTransId="{351D6E9A-CBF5-400F-92CD-98EE84467F7D}"/>
    <dgm:cxn modelId="{BA43BB4B-2804-664C-862C-B15BADE0306E}" type="presOf" srcId="{3CC331E4-F9C2-4EB7-8D7B-9F7F9102563C}" destId="{C7FF50D5-6198-49DB-B70F-55058C12ABCC}" srcOrd="0" destOrd="2" presId="urn:microsoft.com/office/officeart/2005/8/layout/vList4#2"/>
    <dgm:cxn modelId="{C116AF4F-176E-DD4E-BE94-C22264450842}" type="presOf" srcId="{F5862055-986F-407A-91D5-0DA9B28CD3DF}" destId="{F6211C91-060D-4494-A1E5-08570D596781}" srcOrd="0" destOrd="1" presId="urn:microsoft.com/office/officeart/2005/8/layout/vList4#2"/>
    <dgm:cxn modelId="{1E103E52-618D-456E-BA39-4ADAE739B9B7}" srcId="{231F8A30-2697-4F7E-914A-668C48A371BD}" destId="{13AA77FB-AC74-4630-A900-2318E997CA22}" srcOrd="2" destOrd="0" parTransId="{73EB9B58-5425-49B6-BBB6-5D6ACB260017}" sibTransId="{5B41C38B-35F4-4F34-89AB-51DD661BF37C}"/>
    <dgm:cxn modelId="{CACBE153-CDF1-4D55-9A9B-AC4D85ED08B5}" srcId="{2706BFDB-D64E-4BD2-AE0A-B4248ADF3F16}" destId="{BFB85B10-FF4A-45BC-8BB9-5E291C5576EA}" srcOrd="0" destOrd="0" parTransId="{F89925E6-D6D2-4E32-9AE7-8F5C18066C00}" sibTransId="{6E0E36A0-0F31-46AF-A565-DCC269FC8132}"/>
    <dgm:cxn modelId="{55977356-6187-CF46-96D0-80EC05D1091E}" type="presOf" srcId="{BFB85B10-FF4A-45BC-8BB9-5E291C5576EA}" destId="{35C7D24F-925A-416C-867C-C48006834B24}" srcOrd="0" destOrd="1" presId="urn:microsoft.com/office/officeart/2005/8/layout/vList4#2"/>
    <dgm:cxn modelId="{2A4FC556-A39D-E948-9F0A-1318E4965214}" type="presOf" srcId="{3CC331E4-F9C2-4EB7-8D7B-9F7F9102563C}" destId="{DC441C04-07A2-4D3D-BF74-11B6D5AB6B94}" srcOrd="1" destOrd="2" presId="urn:microsoft.com/office/officeart/2005/8/layout/vList4#2"/>
    <dgm:cxn modelId="{7792CD79-CF3D-B34B-852D-533888E7B6CC}" type="presOf" srcId="{BFB85B10-FF4A-45BC-8BB9-5E291C5576EA}" destId="{3D9EFD8F-7DF3-4A6C-9B9C-A1A3746AD075}" srcOrd="1" destOrd="1" presId="urn:microsoft.com/office/officeart/2005/8/layout/vList4#2"/>
    <dgm:cxn modelId="{0E77D25A-4BCB-7A44-AAF1-27950DD53DD3}" type="presOf" srcId="{5AEFC1C4-FE1B-4733-B8C0-064C118F3066}" destId="{4A972F36-C372-4530-B3C3-DC18C281C2C7}" srcOrd="0" destOrd="1" presId="urn:microsoft.com/office/officeart/2005/8/layout/vList4#2"/>
    <dgm:cxn modelId="{C3AE447F-7992-0242-AD97-636FAEC65821}" type="presOf" srcId="{E0B6A787-333B-46DB-87D0-3D4542E235C3}" destId="{4A972F36-C372-4530-B3C3-DC18C281C2C7}" srcOrd="0" destOrd="4" presId="urn:microsoft.com/office/officeart/2005/8/layout/vList4#2"/>
    <dgm:cxn modelId="{7A8E4C85-BF5C-CA47-BC2D-B8B2626EE9D0}" type="presOf" srcId="{231F8A30-2697-4F7E-914A-668C48A371BD}" destId="{C7FF50D5-6198-49DB-B70F-55058C12ABCC}" srcOrd="0" destOrd="0" presId="urn:microsoft.com/office/officeart/2005/8/layout/vList4#2"/>
    <dgm:cxn modelId="{34ACFE86-F3E7-B34B-81D0-6DDDB85B7F4F}" type="presOf" srcId="{0AAD763B-C27B-432D-97EF-8055FA4AE97E}" destId="{4A972F36-C372-4530-B3C3-DC18C281C2C7}" srcOrd="0" destOrd="3" presId="urn:microsoft.com/office/officeart/2005/8/layout/vList4#2"/>
    <dgm:cxn modelId="{BFBFA292-5C86-2349-AF96-30013C3922D3}" type="presOf" srcId="{3E21AFA5-98D8-4030-B02E-7C1054014BA3}" destId="{C7FF50D5-6198-49DB-B70F-55058C12ABCC}" srcOrd="0" destOrd="4" presId="urn:microsoft.com/office/officeart/2005/8/layout/vList4#2"/>
    <dgm:cxn modelId="{0EB85194-C29F-FC48-8A2A-8E29A7AD18B5}" type="presOf" srcId="{8CD4C430-B037-41DC-8AF1-493801CC88DD}" destId="{35C7D24F-925A-416C-867C-C48006834B24}" srcOrd="0" destOrd="3" presId="urn:microsoft.com/office/officeart/2005/8/layout/vList4#2"/>
    <dgm:cxn modelId="{9587B19B-3DAE-414F-89E6-58D76B0ED93F}" srcId="{E4087E22-B1A8-451B-AB4D-78E6DB7528D0}" destId="{231F8A30-2697-4F7E-914A-668C48A371BD}" srcOrd="1" destOrd="0" parTransId="{41A3AF9B-8B80-4F10-B1D6-38879D05780F}" sibTransId="{ED7A6165-6619-4EB2-9162-32C13513466F}"/>
    <dgm:cxn modelId="{5158F39C-C7DD-41B1-8B81-EEFA73BBD6FB}" srcId="{144A14E9-C5DA-4871-953C-0019762E9812}" destId="{FF40930B-763C-4DC9-B84A-EF083AD80AE9}" srcOrd="3" destOrd="0" parTransId="{97810248-1922-4E7B-A307-23B6523BEA1A}" sibTransId="{479904AE-D9F0-44C7-9189-192E11CCBF9C}"/>
    <dgm:cxn modelId="{1C60499E-5A46-4606-A413-E19A0CAE73C7}" srcId="{BC5F032C-BFE9-4EC3-87E5-822A0620E342}" destId="{0AAD763B-C27B-432D-97EF-8055FA4AE97E}" srcOrd="2" destOrd="0" parTransId="{BDF7FF1D-B900-4E84-A917-7199814C16BB}" sibTransId="{3DCDBDCF-8E51-44F6-A6D3-03084526ECA6}"/>
    <dgm:cxn modelId="{1EB54DA3-E667-4100-8040-2AFAE0F069A4}" srcId="{E4087E22-B1A8-451B-AB4D-78E6DB7528D0}" destId="{144A14E9-C5DA-4871-953C-0019762E9812}" srcOrd="3" destOrd="0" parTransId="{C28F281E-3B86-423E-8893-745D4692CF6C}" sibTransId="{442D66A3-AF38-48C9-ACE8-214CDD7F3FC4}"/>
    <dgm:cxn modelId="{B3F482A6-383A-3845-8922-B28D10AAA07C}" type="presOf" srcId="{E6AC22BC-C94F-424B-BD6A-652FFC027504}" destId="{48961E6B-82F8-4164-886D-503DDB84E1FB}" srcOrd="1" destOrd="2" presId="urn:microsoft.com/office/officeart/2005/8/layout/vList4#2"/>
    <dgm:cxn modelId="{4959C1AD-5868-2F43-9C60-871D05CFB017}" type="presOf" srcId="{F5862055-986F-407A-91D5-0DA9B28CD3DF}" destId="{527B76F5-8CAE-49DD-A611-FD3AEC27ACA2}" srcOrd="1" destOrd="1" presId="urn:microsoft.com/office/officeart/2005/8/layout/vList4#2"/>
    <dgm:cxn modelId="{A0EF60B6-E812-6744-A4F1-201B1B83216C}" type="presOf" srcId="{13AA77FB-AC74-4630-A900-2318E997CA22}" destId="{C7FF50D5-6198-49DB-B70F-55058C12ABCC}" srcOrd="0" destOrd="3" presId="urn:microsoft.com/office/officeart/2005/8/layout/vList4#2"/>
    <dgm:cxn modelId="{67CDC2BB-644D-6F49-ACE9-E2B36FD8E799}" type="presOf" srcId="{144A14E9-C5DA-4871-953C-0019762E9812}" destId="{527B76F5-8CAE-49DD-A611-FD3AEC27ACA2}" srcOrd="1" destOrd="0" presId="urn:microsoft.com/office/officeart/2005/8/layout/vList4#2"/>
    <dgm:cxn modelId="{A63E44BF-30D1-1443-ABCF-690D3CFA7D43}" type="presOf" srcId="{84007B86-E506-48BC-BC12-84557BA17952}" destId="{3D9EFD8F-7DF3-4A6C-9B9C-A1A3746AD075}" srcOrd="1" destOrd="2" presId="urn:microsoft.com/office/officeart/2005/8/layout/vList4#2"/>
    <dgm:cxn modelId="{C76858BF-84A4-8D47-A6DC-269701B23770}" type="presOf" srcId="{E6AC22BC-C94F-424B-BD6A-652FFC027504}" destId="{4A972F36-C372-4530-B3C3-DC18C281C2C7}" srcOrd="0" destOrd="2" presId="urn:microsoft.com/office/officeart/2005/8/layout/vList4#2"/>
    <dgm:cxn modelId="{6D2B60C0-DCAA-49DD-A736-20FFE3D888C6}" srcId="{231F8A30-2697-4F7E-914A-668C48A371BD}" destId="{5ECBEC73-D841-45FD-A97B-97885C5DE40A}" srcOrd="0" destOrd="0" parTransId="{5AD6426A-13D3-4DEF-91D8-5A6C602C16DC}" sibTransId="{AD904188-5AD6-4DC5-B532-1F4A08C551D4}"/>
    <dgm:cxn modelId="{0B5742C3-6BF6-4C4A-BC23-6DDAE4A1998C}" srcId="{144A14E9-C5DA-4871-953C-0019762E9812}" destId="{55F22F28-8B5C-448D-AFF3-CBB4C3D98538}" srcOrd="2" destOrd="0" parTransId="{060D7059-836E-4CA5-8653-CDC5D8E7C343}" sibTransId="{433711E7-D115-4D44-B9F3-6B084DCA1B53}"/>
    <dgm:cxn modelId="{68E2C1C3-EDEC-40DB-8580-5493651F04A9}" srcId="{2706BFDB-D64E-4BD2-AE0A-B4248ADF3F16}" destId="{8CD4C430-B037-41DC-8AF1-493801CC88DD}" srcOrd="2" destOrd="0" parTransId="{C2F9BDCC-18FD-4B63-9DCE-29DC549B0C30}" sibTransId="{E6CECF81-AE68-43A6-AF45-9128F73260F7}"/>
    <dgm:cxn modelId="{E98927C4-FD4E-DA4F-8F2A-D565F1716269}" type="presOf" srcId="{D3B74A4F-7334-4BCA-8D50-7CCBFA20081C}" destId="{F6211C91-060D-4494-A1E5-08570D596781}" srcOrd="0" destOrd="2" presId="urn:microsoft.com/office/officeart/2005/8/layout/vList4#2"/>
    <dgm:cxn modelId="{EAE647C4-BBEE-5D43-842A-9EDE9635399D}" type="presOf" srcId="{2706BFDB-D64E-4BD2-AE0A-B4248ADF3F16}" destId="{35C7D24F-925A-416C-867C-C48006834B24}" srcOrd="0" destOrd="0" presId="urn:microsoft.com/office/officeart/2005/8/layout/vList4#2"/>
    <dgm:cxn modelId="{21D36AC6-41A2-4F37-BE92-F57FDBEA159F}" srcId="{144A14E9-C5DA-4871-953C-0019762E9812}" destId="{D3B74A4F-7334-4BCA-8D50-7CCBFA20081C}" srcOrd="1" destOrd="0" parTransId="{57E5E6F2-B622-4790-80B0-133B04CDA111}" sibTransId="{7CA868D8-8624-4B11-A597-A28FEDD49C00}"/>
    <dgm:cxn modelId="{8500B2CC-8101-4717-BF7E-22668446F766}" srcId="{231F8A30-2697-4F7E-914A-668C48A371BD}" destId="{3CC331E4-F9C2-4EB7-8D7B-9F7F9102563C}" srcOrd="1" destOrd="0" parTransId="{D61326AB-3D43-4B48-BEA3-4FF2915A9AE8}" sibTransId="{FB2A7DB3-67E4-4897-8004-2DA66D0F72EF}"/>
    <dgm:cxn modelId="{244069CD-C834-674A-9ECD-06EF7B298896}" type="presOf" srcId="{91CD6C78-7EEE-4D8E-9711-C57979F76A5C}" destId="{3D9EFD8F-7DF3-4A6C-9B9C-A1A3746AD075}" srcOrd="1" destOrd="4" presId="urn:microsoft.com/office/officeart/2005/8/layout/vList4#2"/>
    <dgm:cxn modelId="{521051D0-FAA2-214B-9382-8F7CCDF12964}" type="presOf" srcId="{13AA77FB-AC74-4630-A900-2318E997CA22}" destId="{DC441C04-07A2-4D3D-BF74-11B6D5AB6B94}" srcOrd="1" destOrd="3" presId="urn:microsoft.com/office/officeart/2005/8/layout/vList4#2"/>
    <dgm:cxn modelId="{8234FAD8-ECB8-1A40-B257-586601C3893F}" type="presOf" srcId="{FF40930B-763C-4DC9-B84A-EF083AD80AE9}" destId="{527B76F5-8CAE-49DD-A611-FD3AEC27ACA2}" srcOrd="1" destOrd="4" presId="urn:microsoft.com/office/officeart/2005/8/layout/vList4#2"/>
    <dgm:cxn modelId="{FC9B67DB-5D53-5640-ABB6-F161FD57DD34}" type="presOf" srcId="{55F22F28-8B5C-448D-AFF3-CBB4C3D98538}" destId="{527B76F5-8CAE-49DD-A611-FD3AEC27ACA2}" srcOrd="1" destOrd="3" presId="urn:microsoft.com/office/officeart/2005/8/layout/vList4#2"/>
    <dgm:cxn modelId="{8F210DDD-46D9-40B2-AD6A-C1A99C1CC170}" srcId="{2706BFDB-D64E-4BD2-AE0A-B4248ADF3F16}" destId="{91CD6C78-7EEE-4D8E-9711-C57979F76A5C}" srcOrd="3" destOrd="0" parTransId="{9D4C1AF2-21F0-4582-B61C-AE77F2977B38}" sibTransId="{C21750DB-F9AE-4B3A-8C40-235A0E9AFDAB}"/>
    <dgm:cxn modelId="{1DB1F5DE-F148-2944-8531-DD25E1FF8E25}" type="presOf" srcId="{91CD6C78-7EEE-4D8E-9711-C57979F76A5C}" destId="{35C7D24F-925A-416C-867C-C48006834B24}" srcOrd="0" destOrd="4" presId="urn:microsoft.com/office/officeart/2005/8/layout/vList4#2"/>
    <dgm:cxn modelId="{8D8B1BDF-F0DB-E644-9BA0-266F7A8B4748}" type="presOf" srcId="{2706BFDB-D64E-4BD2-AE0A-B4248ADF3F16}" destId="{3D9EFD8F-7DF3-4A6C-9B9C-A1A3746AD075}" srcOrd="1" destOrd="0" presId="urn:microsoft.com/office/officeart/2005/8/layout/vList4#2"/>
    <dgm:cxn modelId="{BC1BEBE5-8545-CE4C-B330-9722B7752469}" type="presOf" srcId="{5AEFC1C4-FE1B-4733-B8C0-064C118F3066}" destId="{48961E6B-82F8-4164-886D-503DDB84E1FB}" srcOrd="1" destOrd="1" presId="urn:microsoft.com/office/officeart/2005/8/layout/vList4#2"/>
    <dgm:cxn modelId="{780F44EC-BFE8-D04B-B4A8-B6D2B775790A}" type="presOf" srcId="{FF40930B-763C-4DC9-B84A-EF083AD80AE9}" destId="{F6211C91-060D-4494-A1E5-08570D596781}" srcOrd="0" destOrd="4" presId="urn:microsoft.com/office/officeart/2005/8/layout/vList4#2"/>
    <dgm:cxn modelId="{F26EAEEF-7ECB-3F49-A1A0-BDB82E59A612}" type="presOf" srcId="{D3B74A4F-7334-4BCA-8D50-7CCBFA20081C}" destId="{527B76F5-8CAE-49DD-A611-FD3AEC27ACA2}" srcOrd="1" destOrd="2" presId="urn:microsoft.com/office/officeart/2005/8/layout/vList4#2"/>
    <dgm:cxn modelId="{67F6C5F0-78A1-F042-8EB5-5647948F832D}" type="presOf" srcId="{8CD4C430-B037-41DC-8AF1-493801CC88DD}" destId="{3D9EFD8F-7DF3-4A6C-9B9C-A1A3746AD075}" srcOrd="1" destOrd="3" presId="urn:microsoft.com/office/officeart/2005/8/layout/vList4#2"/>
    <dgm:cxn modelId="{7E48FEF2-8EAF-4648-9BE9-008F06E85668}" type="presOf" srcId="{144A14E9-C5DA-4871-953C-0019762E9812}" destId="{F6211C91-060D-4494-A1E5-08570D596781}" srcOrd="0" destOrd="0" presId="urn:microsoft.com/office/officeart/2005/8/layout/vList4#2"/>
    <dgm:cxn modelId="{111DF3F4-A953-874C-8BBB-00D40B646809}" type="presOf" srcId="{E0B6A787-333B-46DB-87D0-3D4542E235C3}" destId="{48961E6B-82F8-4164-886D-503DDB84E1FB}" srcOrd="1" destOrd="4" presId="urn:microsoft.com/office/officeart/2005/8/layout/vList4#2"/>
    <dgm:cxn modelId="{48FBACFA-D927-440F-A212-46B9DBBD551A}" srcId="{2706BFDB-D64E-4BD2-AE0A-B4248ADF3F16}" destId="{84007B86-E506-48BC-BC12-84557BA17952}" srcOrd="1" destOrd="0" parTransId="{17B6B6DD-E123-468E-ABFF-8AA41192022A}" sibTransId="{298043F4-065A-4D28-9360-E162D85E61E9}"/>
    <dgm:cxn modelId="{7701E103-46F2-8844-81B1-F7F2ABC5BF32}" type="presParOf" srcId="{F90229D4-451E-47CE-B9DA-47F0E3B7973D}" destId="{EDDA4918-8671-41F8-9CE3-75AE7778237E}" srcOrd="0" destOrd="0" presId="urn:microsoft.com/office/officeart/2005/8/layout/vList4#2"/>
    <dgm:cxn modelId="{02F23E87-8984-7C4B-ACE3-2A84AEB178B7}" type="presParOf" srcId="{EDDA4918-8671-41F8-9CE3-75AE7778237E}" destId="{35C7D24F-925A-416C-867C-C48006834B24}" srcOrd="0" destOrd="0" presId="urn:microsoft.com/office/officeart/2005/8/layout/vList4#2"/>
    <dgm:cxn modelId="{0351A2B2-C665-2742-8838-BC3A06D89B64}" type="presParOf" srcId="{EDDA4918-8671-41F8-9CE3-75AE7778237E}" destId="{C0479A6D-D112-42D7-B973-A6C2F3F0AB3C}" srcOrd="1" destOrd="0" presId="urn:microsoft.com/office/officeart/2005/8/layout/vList4#2"/>
    <dgm:cxn modelId="{68CD87DF-B533-A54F-B071-5546C1037BEB}" type="presParOf" srcId="{EDDA4918-8671-41F8-9CE3-75AE7778237E}" destId="{3D9EFD8F-7DF3-4A6C-9B9C-A1A3746AD075}" srcOrd="2" destOrd="0" presId="urn:microsoft.com/office/officeart/2005/8/layout/vList4#2"/>
    <dgm:cxn modelId="{5A16ED7F-7175-C643-A006-855FC74BDB75}" type="presParOf" srcId="{F90229D4-451E-47CE-B9DA-47F0E3B7973D}" destId="{7AEF08F1-96D2-4FE6-9188-E7E9D89F1153}" srcOrd="1" destOrd="0" presId="urn:microsoft.com/office/officeart/2005/8/layout/vList4#2"/>
    <dgm:cxn modelId="{094A0AE6-F20A-7D41-80F9-5334D1697A91}" type="presParOf" srcId="{F90229D4-451E-47CE-B9DA-47F0E3B7973D}" destId="{E485B80E-A55B-487B-BAAA-2BAD635BEB5E}" srcOrd="2" destOrd="0" presId="urn:microsoft.com/office/officeart/2005/8/layout/vList4#2"/>
    <dgm:cxn modelId="{527A8EE9-127B-5C41-849E-FBDEE8B59D63}" type="presParOf" srcId="{E485B80E-A55B-487B-BAAA-2BAD635BEB5E}" destId="{C7FF50D5-6198-49DB-B70F-55058C12ABCC}" srcOrd="0" destOrd="0" presId="urn:microsoft.com/office/officeart/2005/8/layout/vList4#2"/>
    <dgm:cxn modelId="{9F5E9852-D1FB-2D4F-A2B6-315BF87C804D}" type="presParOf" srcId="{E485B80E-A55B-487B-BAAA-2BAD635BEB5E}" destId="{38FCC3B8-B0BB-4F8A-B02F-D2A09BAE1BE2}" srcOrd="1" destOrd="0" presId="urn:microsoft.com/office/officeart/2005/8/layout/vList4#2"/>
    <dgm:cxn modelId="{6D96847C-0F6D-884D-95FF-697E6E662CEF}" type="presParOf" srcId="{E485B80E-A55B-487B-BAAA-2BAD635BEB5E}" destId="{DC441C04-07A2-4D3D-BF74-11B6D5AB6B94}" srcOrd="2" destOrd="0" presId="urn:microsoft.com/office/officeart/2005/8/layout/vList4#2"/>
    <dgm:cxn modelId="{5F12C367-0CD5-6D4C-8C40-86A5F9204578}" type="presParOf" srcId="{F90229D4-451E-47CE-B9DA-47F0E3B7973D}" destId="{F35E528D-2286-499D-A295-5157B5971ED8}" srcOrd="3" destOrd="0" presId="urn:microsoft.com/office/officeart/2005/8/layout/vList4#2"/>
    <dgm:cxn modelId="{0B1997B0-02F4-F34E-B51D-AA9DDC09ADEB}" type="presParOf" srcId="{F90229D4-451E-47CE-B9DA-47F0E3B7973D}" destId="{7DFA6CE0-28A9-4A03-A1BB-FB2EABE5AC9B}" srcOrd="4" destOrd="0" presId="urn:microsoft.com/office/officeart/2005/8/layout/vList4#2"/>
    <dgm:cxn modelId="{092AA7AF-96F9-7841-B113-EE71956CC8BB}" type="presParOf" srcId="{7DFA6CE0-28A9-4A03-A1BB-FB2EABE5AC9B}" destId="{4A972F36-C372-4530-B3C3-DC18C281C2C7}" srcOrd="0" destOrd="0" presId="urn:microsoft.com/office/officeart/2005/8/layout/vList4#2"/>
    <dgm:cxn modelId="{A5669221-8CA8-F247-943E-6E850715C9FF}" type="presParOf" srcId="{7DFA6CE0-28A9-4A03-A1BB-FB2EABE5AC9B}" destId="{C4D4B653-414A-4AEB-BE0F-BD4E6921C75B}" srcOrd="1" destOrd="0" presId="urn:microsoft.com/office/officeart/2005/8/layout/vList4#2"/>
    <dgm:cxn modelId="{73E1BE31-4ECF-C748-ACC0-454A62B92FD0}" type="presParOf" srcId="{7DFA6CE0-28A9-4A03-A1BB-FB2EABE5AC9B}" destId="{48961E6B-82F8-4164-886D-503DDB84E1FB}" srcOrd="2" destOrd="0" presId="urn:microsoft.com/office/officeart/2005/8/layout/vList4#2"/>
    <dgm:cxn modelId="{4DF41B62-CF91-A244-9721-3D2E08E8D3AA}" type="presParOf" srcId="{F90229D4-451E-47CE-B9DA-47F0E3B7973D}" destId="{AE3CFBFE-D321-4E75-816C-0BECD603CF2A}" srcOrd="5" destOrd="0" presId="urn:microsoft.com/office/officeart/2005/8/layout/vList4#2"/>
    <dgm:cxn modelId="{8F369C89-1B21-874C-A7D3-88237818256E}" type="presParOf" srcId="{F90229D4-451E-47CE-B9DA-47F0E3B7973D}" destId="{A5CF41CB-A432-412B-9E27-D3FF601E3A98}" srcOrd="6" destOrd="0" presId="urn:microsoft.com/office/officeart/2005/8/layout/vList4#2"/>
    <dgm:cxn modelId="{96747EA1-60C1-DA47-8B09-6D70BC1FA646}" type="presParOf" srcId="{A5CF41CB-A432-412B-9E27-D3FF601E3A98}" destId="{F6211C91-060D-4494-A1E5-08570D596781}" srcOrd="0" destOrd="0" presId="urn:microsoft.com/office/officeart/2005/8/layout/vList4#2"/>
    <dgm:cxn modelId="{9989D46F-127E-1C4A-A55A-7E24C52FA32B}" type="presParOf" srcId="{A5CF41CB-A432-412B-9E27-D3FF601E3A98}" destId="{0A7A93D2-01B9-4C8D-AA53-F3EAB61F5AA8}" srcOrd="1" destOrd="0" presId="urn:microsoft.com/office/officeart/2005/8/layout/vList4#2"/>
    <dgm:cxn modelId="{E1E8FF0A-4DB0-8A48-A1CE-21E5B11DA8FD}" type="presParOf" srcId="{A5CF41CB-A432-412B-9E27-D3FF601E3A98}" destId="{527B76F5-8CAE-49DD-A611-FD3AEC27ACA2}"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A4A72-8C2D-4A7C-A714-ABFAC772514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DFA5C6A6-497A-4BEA-B10F-3172BABB8720}">
      <dgm:prSet phldrT="[Text]">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noFill/>
        </a:ln>
      </dgm:spPr>
      <dgm:t>
        <a:bodyPr/>
        <a:lstStyle/>
        <a:p>
          <a:pPr rtl="0"/>
          <a:r>
            <a:rPr lang="en-IN" dirty="0"/>
            <a:t>Data Sources</a:t>
          </a:r>
        </a:p>
      </dgm:t>
    </dgm:pt>
    <dgm:pt modelId="{8C7A86F2-392A-47B3-8383-AF3E9569944D}" type="parTrans" cxnId="{45C61A53-1E0B-451D-A90E-AB415738D407}">
      <dgm:prSet/>
      <dgm:spPr/>
      <dgm:t>
        <a:bodyPr/>
        <a:lstStyle/>
        <a:p>
          <a:endParaRPr lang="en-IN"/>
        </a:p>
      </dgm:t>
    </dgm:pt>
    <dgm:pt modelId="{22DD49DD-7650-43F2-8FBD-5676733839ED}" type="sibTrans" cxnId="{45C61A53-1E0B-451D-A90E-AB415738D407}">
      <dgm:prSet/>
      <dgm:spPr/>
      <dgm:t>
        <a:bodyPr/>
        <a:lstStyle/>
        <a:p>
          <a:endParaRPr lang="en-IN"/>
        </a:p>
      </dgm:t>
    </dgm:pt>
    <dgm:pt modelId="{CEF45F42-1B43-4C69-9EEF-432E4A01C670}" type="pres">
      <dgm:prSet presAssocID="{362A4A72-8C2D-4A7C-A714-ABFAC7725146}" presName="Name0" presStyleCnt="0">
        <dgm:presLayoutVars>
          <dgm:chPref val="1"/>
          <dgm:dir/>
          <dgm:animOne val="branch"/>
          <dgm:animLvl val="lvl"/>
          <dgm:resizeHandles val="exact"/>
        </dgm:presLayoutVars>
      </dgm:prSet>
      <dgm:spPr/>
    </dgm:pt>
    <dgm:pt modelId="{44C80316-8DC4-47FB-8AD2-E4FA2B320A83}" type="pres">
      <dgm:prSet presAssocID="{DFA5C6A6-497A-4BEA-B10F-3172BABB8720}" presName="root1" presStyleCnt="0"/>
      <dgm:spPr/>
    </dgm:pt>
    <dgm:pt modelId="{2D5AE3B3-ABD3-4A44-814C-1996782D8393}" type="pres">
      <dgm:prSet presAssocID="{DFA5C6A6-497A-4BEA-B10F-3172BABB8720}" presName="LevelOneTextNode" presStyleLbl="node0" presStyleIdx="0" presStyleCnt="1" custScaleY="133194" custLinFactNeighborX="-95598" custLinFactNeighborY="1936">
        <dgm:presLayoutVars>
          <dgm:chPref val="3"/>
        </dgm:presLayoutVars>
      </dgm:prSet>
      <dgm:spPr/>
    </dgm:pt>
    <dgm:pt modelId="{7D109905-B6D3-4898-958C-187253044BC3}" type="pres">
      <dgm:prSet presAssocID="{DFA5C6A6-497A-4BEA-B10F-3172BABB8720}" presName="level2hierChild" presStyleCnt="0"/>
      <dgm:spPr/>
    </dgm:pt>
  </dgm:ptLst>
  <dgm:cxnLst>
    <dgm:cxn modelId="{45C61A53-1E0B-451D-A90E-AB415738D407}" srcId="{362A4A72-8C2D-4A7C-A714-ABFAC7725146}" destId="{DFA5C6A6-497A-4BEA-B10F-3172BABB8720}" srcOrd="0" destOrd="0" parTransId="{8C7A86F2-392A-47B3-8383-AF3E9569944D}" sibTransId="{22DD49DD-7650-43F2-8FBD-5676733839ED}"/>
    <dgm:cxn modelId="{BF79CE98-37F7-4C6E-BBAD-E0F93581CAE4}" type="presOf" srcId="{DFA5C6A6-497A-4BEA-B10F-3172BABB8720}" destId="{2D5AE3B3-ABD3-4A44-814C-1996782D8393}" srcOrd="0" destOrd="0" presId="urn:microsoft.com/office/officeart/2008/layout/HorizontalMultiLevelHierarchy"/>
    <dgm:cxn modelId="{94B531FC-8BC9-4333-A752-1405457C6064}" type="presOf" srcId="{362A4A72-8C2D-4A7C-A714-ABFAC7725146}" destId="{CEF45F42-1B43-4C69-9EEF-432E4A01C670}" srcOrd="0" destOrd="0" presId="urn:microsoft.com/office/officeart/2008/layout/HorizontalMultiLevelHierarchy"/>
    <dgm:cxn modelId="{9320BCEC-42CC-4B77-A6A8-F02C329AA4F9}" type="presParOf" srcId="{CEF45F42-1B43-4C69-9EEF-432E4A01C670}" destId="{44C80316-8DC4-47FB-8AD2-E4FA2B320A83}" srcOrd="0" destOrd="0" presId="urn:microsoft.com/office/officeart/2008/layout/HorizontalMultiLevelHierarchy"/>
    <dgm:cxn modelId="{166CCBEF-E709-486B-BD30-C309B6DAF9C8}" type="presParOf" srcId="{44C80316-8DC4-47FB-8AD2-E4FA2B320A83}" destId="{2D5AE3B3-ABD3-4A44-814C-1996782D8393}" srcOrd="0" destOrd="0" presId="urn:microsoft.com/office/officeart/2008/layout/HorizontalMultiLevelHierarchy"/>
    <dgm:cxn modelId="{0F6F4FFD-A734-41B7-ADC1-523492141D7E}" type="presParOf" srcId="{44C80316-8DC4-47FB-8AD2-E4FA2B320A83}" destId="{7D109905-B6D3-4898-958C-187253044B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C1487-7EF2-4192-B56C-E4CF0499E70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E2DCBE5A-0A79-4D1E-8018-CE8069C18B5C}" type="pres">
      <dgm:prSet presAssocID="{B06C1487-7EF2-4192-B56C-E4CF0499E70C}" presName="list" presStyleCnt="0">
        <dgm:presLayoutVars>
          <dgm:dir/>
          <dgm:animLvl val="lvl"/>
        </dgm:presLayoutVars>
      </dgm:prSet>
      <dgm:spPr/>
    </dgm:pt>
  </dgm:ptLst>
  <dgm:cxnLst>
    <dgm:cxn modelId="{486B637E-1497-49B9-8412-DA7980F17EA6}" type="presOf" srcId="{B06C1487-7EF2-4192-B56C-E4CF0499E70C}" destId="{E2DCBE5A-0A79-4D1E-8018-CE8069C18B5C}" srcOrd="0" destOrd="0" presId="urn:microsoft.com/office/officeart/2005/8/layout/hList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n-IN"/>
        </a:p>
      </dgm:t>
    </dgm:pt>
    <dgm:pt modelId="{64371A99-71D4-42E7-878B-D3FD1EFF4A38}">
      <dgm:prSet phldrT="[Text]"/>
      <dgm:spPr>
        <a:solidFill>
          <a:srgbClr val="792C98"/>
        </a:solidFill>
      </dgm:spPr>
      <dgm:t>
        <a:bodyPr/>
        <a:lstStyle/>
        <a:p>
          <a:pPr algn="ctr"/>
          <a:r>
            <a:rPr lang="en-IN" b="0" i="0" dirty="0"/>
            <a:t>Structured Data</a:t>
          </a:r>
          <a:endParaRPr lang="en-IN" dirty="0"/>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E4FC2AF2-F98C-46C5-A87B-7D807D202F84}">
      <dgm:prSet phldrT="[Text]"/>
      <dgm:spPr/>
      <dgm:t>
        <a:bodyPr/>
        <a:lstStyle/>
        <a:p>
          <a:pPr algn="ctr"/>
          <a:r>
            <a:rPr lang="en-IN" b="0" i="0" dirty="0"/>
            <a:t>Unstructured Rich data</a:t>
          </a:r>
          <a:endParaRPr lang="en-IN" dirty="0"/>
        </a:p>
      </dgm:t>
    </dgm:pt>
    <dgm:pt modelId="{83AC7148-87B5-4EDB-921B-80CB72B9BCAB}" type="sibTrans" cxnId="{C7DD1502-7572-4062-8449-E45DC651FB69}">
      <dgm:prSet/>
      <dgm:spPr/>
      <dgm:t>
        <a:bodyPr/>
        <a:lstStyle/>
        <a:p>
          <a:endParaRPr lang="en-IN"/>
        </a:p>
      </dgm:t>
    </dgm:pt>
    <dgm:pt modelId="{AE74490F-6B78-4031-8F68-ACAE89187039}" type="parTrans" cxnId="{C7DD1502-7572-4062-8449-E45DC651FB69}">
      <dgm:prSet/>
      <dgm:spPr/>
      <dgm:t>
        <a:bodyPr/>
        <a:lstStyle/>
        <a:p>
          <a:endParaRPr lang="en-IN"/>
        </a:p>
      </dgm:t>
    </dgm:pt>
    <dgm:pt modelId="{B65873B6-50CB-419A-94BE-0E10BE7BFE79}">
      <dgm:prSet phldrT="[Text]"/>
      <dgm:spPr/>
      <dgm:t>
        <a:bodyPr/>
        <a:lstStyle/>
        <a:p>
          <a:r>
            <a:rPr lang="en-IN" b="0" i="0" dirty="0"/>
            <a:t>Unstructured Data</a:t>
          </a:r>
          <a:endParaRPr lang="en-IN" dirty="0"/>
        </a:p>
      </dgm:t>
    </dgm:pt>
    <dgm:pt modelId="{D6D1B3F8-F1F0-47E4-8F71-F8AEE8312F25}" type="sibTrans" cxnId="{0E6911CF-B7AE-43E3-B26B-430019C18D53}">
      <dgm:prSet/>
      <dgm:spPr/>
      <dgm:t>
        <a:bodyPr/>
        <a:lstStyle/>
        <a:p>
          <a:endParaRPr lang="en-IN"/>
        </a:p>
      </dgm:t>
    </dgm:pt>
    <dgm:pt modelId="{39F20639-1DD2-47C9-A8E3-79DB40819CA0}" type="parTrans" cxnId="{0E6911CF-B7AE-43E3-B26B-430019C18D53}">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6145BE56-D450-4E0E-85CE-E8DC25A73AA2}" srcId="{127EF3B4-2A7C-4F2C-94A8-36DC8E4A2428}" destId="{64371A99-71D4-42E7-878B-D3FD1EFF4A38}" srcOrd="0" destOrd="0" parTransId="{CC3A51FE-D36A-4085-9768-722A2C39AE98}" sibTransId="{F4BEB971-04FB-4F1C-B320-4AEB76CC8E0A}"/>
    <dgm:cxn modelId="{28223F7F-ADD6-45A1-8F60-A1BE78694387}" type="presOf" srcId="{E4FC2AF2-F98C-46C5-A87B-7D807D202F84}" destId="{7B74656B-F408-466A-B8C0-7F9F5CCB82F4}" srcOrd="0" destOrd="0" presId="urn:microsoft.com/office/officeart/2005/8/layout/vList2"/>
    <dgm:cxn modelId="{11BC6BBB-2A4D-456B-A27B-4BAFA222D48A}" type="presOf" srcId="{B65873B6-50CB-419A-94BE-0E10BE7BFE79}" destId="{D36BA842-4C38-4A80-9D5A-3653D3ED40D6}"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5F34B2E0-F87A-43CF-8860-3724D1917878}" type="presOf" srcId="{64371A99-71D4-42E7-878B-D3FD1EFF4A38}" destId="{26A21BE3-E5EB-4E3D-891F-EFFD4F00196A}" srcOrd="0" destOrd="0" presId="urn:microsoft.com/office/officeart/2005/8/layout/vList2"/>
    <dgm:cxn modelId="{07959BE5-6860-4E56-8999-313CBE251AE5}" type="presOf" srcId="{127EF3B4-2A7C-4F2C-94A8-36DC8E4A2428}" destId="{910A58F2-6865-42D2-B5CF-3DBC8D3A20DE}" srcOrd="0" destOrd="0" presId="urn:microsoft.com/office/officeart/2005/8/layout/vList2"/>
    <dgm:cxn modelId="{03E69089-6F8E-4285-BFE2-FB8718771CFE}" type="presParOf" srcId="{910A58F2-6865-42D2-B5CF-3DBC8D3A20DE}" destId="{26A21BE3-E5EB-4E3D-891F-EFFD4F00196A}" srcOrd="0" destOrd="0" presId="urn:microsoft.com/office/officeart/2005/8/layout/vList2"/>
    <dgm:cxn modelId="{CC4FD0C3-FC3A-49A7-BB80-6C51E3AB6242}" type="presParOf" srcId="{910A58F2-6865-42D2-B5CF-3DBC8D3A20DE}" destId="{11E8E296-7F8F-4784-A6D3-1EE9BBD63AE4}" srcOrd="1" destOrd="0" presId="urn:microsoft.com/office/officeart/2005/8/layout/vList2"/>
    <dgm:cxn modelId="{6D05E26D-4A54-4EB9-8D90-D312873E7A7D}" type="presParOf" srcId="{910A58F2-6865-42D2-B5CF-3DBC8D3A20DE}" destId="{D36BA842-4C38-4A80-9D5A-3653D3ED40D6}" srcOrd="2" destOrd="0" presId="urn:microsoft.com/office/officeart/2005/8/layout/vList2"/>
    <dgm:cxn modelId="{52D198A4-DFF6-4219-A427-859622B2E594}" type="presParOf" srcId="{910A58F2-6865-42D2-B5CF-3DBC8D3A20DE}" destId="{D90C6204-867E-408C-B5B7-900C600ABE3E}" srcOrd="3" destOrd="0" presId="urn:microsoft.com/office/officeart/2005/8/layout/vList2"/>
    <dgm:cxn modelId="{3453F698-B029-4434-B321-282C2B2C24A2}"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2" csCatId="colorful" phldr="1"/>
      <dgm:spPr/>
      <dgm:t>
        <a:bodyPr/>
        <a:lstStyle/>
        <a:p>
          <a:endParaRPr lang="en-IN"/>
        </a:p>
      </dgm:t>
    </dgm:pt>
    <dgm:pt modelId="{64371A99-71D4-42E7-878B-D3FD1EFF4A38}">
      <dgm:prSet phldrT="[Text]"/>
      <dgm:spPr>
        <a:solidFill>
          <a:srgbClr val="792C98"/>
        </a:solidFill>
      </dgm:spPr>
      <dgm:t>
        <a:bodyPr/>
        <a:lstStyle/>
        <a:p>
          <a:pPr algn="ctr"/>
          <a:r>
            <a:rPr lang="en-IN" dirty="0"/>
            <a:t>On Premises</a:t>
          </a:r>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B65873B6-50CB-419A-94BE-0E10BE7BFE79}">
      <dgm:prSet phldrT="[Text]"/>
      <dgm:spPr/>
      <dgm:t>
        <a:bodyPr/>
        <a:lstStyle/>
        <a:p>
          <a:r>
            <a:rPr lang="en-IN" dirty="0"/>
            <a:t>Cloud</a:t>
          </a:r>
        </a:p>
      </dgm:t>
    </dgm:pt>
    <dgm:pt modelId="{39F20639-1DD2-47C9-A8E3-79DB40819CA0}" type="parTrans" cxnId="{0E6911CF-B7AE-43E3-B26B-430019C18D53}">
      <dgm:prSet/>
      <dgm:spPr/>
      <dgm:t>
        <a:bodyPr/>
        <a:lstStyle/>
        <a:p>
          <a:endParaRPr lang="en-IN"/>
        </a:p>
      </dgm:t>
    </dgm:pt>
    <dgm:pt modelId="{D6D1B3F8-F1F0-47E4-8F71-F8AEE8312F25}" type="sibTrans" cxnId="{0E6911CF-B7AE-43E3-B26B-430019C18D53}">
      <dgm:prSet/>
      <dgm:spPr/>
      <dgm:t>
        <a:bodyPr/>
        <a:lstStyle/>
        <a:p>
          <a:endParaRPr lang="en-IN"/>
        </a:p>
      </dgm:t>
    </dgm:pt>
    <dgm:pt modelId="{E4FC2AF2-F98C-46C5-A87B-7D807D202F84}">
      <dgm:prSet phldrT="[Text]"/>
      <dgm:spPr/>
      <dgm:t>
        <a:bodyPr/>
        <a:lstStyle/>
        <a:p>
          <a:pPr algn="ctr"/>
          <a:r>
            <a:rPr lang="en-IN" dirty="0"/>
            <a:t>Web API</a:t>
          </a:r>
        </a:p>
      </dgm:t>
    </dgm:pt>
    <dgm:pt modelId="{AE74490F-6B78-4031-8F68-ACAE89187039}" type="parTrans" cxnId="{C7DD1502-7572-4062-8449-E45DC651FB69}">
      <dgm:prSet/>
      <dgm:spPr/>
      <dgm:t>
        <a:bodyPr/>
        <a:lstStyle/>
        <a:p>
          <a:endParaRPr lang="en-IN"/>
        </a:p>
      </dgm:t>
    </dgm:pt>
    <dgm:pt modelId="{83AC7148-87B5-4EDB-921B-80CB72B9BCAB}" type="sibTrans" cxnId="{C7DD1502-7572-4062-8449-E45DC651FB69}">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7E56E005-CFE4-491B-B5A1-2AC74E15BC15}" type="presOf" srcId="{B65873B6-50CB-419A-94BE-0E10BE7BFE79}" destId="{D36BA842-4C38-4A80-9D5A-3653D3ED40D6}" srcOrd="0" destOrd="0" presId="urn:microsoft.com/office/officeart/2005/8/layout/vList2"/>
    <dgm:cxn modelId="{EAB56032-954E-466E-84D6-3C7D9B0E712F}" type="presOf" srcId="{E4FC2AF2-F98C-46C5-A87B-7D807D202F84}" destId="{7B74656B-F408-466A-B8C0-7F9F5CCB82F4}" srcOrd="0" destOrd="0" presId="urn:microsoft.com/office/officeart/2005/8/layout/vList2"/>
    <dgm:cxn modelId="{9C966B63-9D38-4891-BAAC-22F6D45F7F0D}" type="presOf" srcId="{64371A99-71D4-42E7-878B-D3FD1EFF4A38}" destId="{26A21BE3-E5EB-4E3D-891F-EFFD4F00196A}" srcOrd="0" destOrd="0" presId="urn:microsoft.com/office/officeart/2005/8/layout/vList2"/>
    <dgm:cxn modelId="{6145BE56-D450-4E0E-85CE-E8DC25A73AA2}" srcId="{127EF3B4-2A7C-4F2C-94A8-36DC8E4A2428}" destId="{64371A99-71D4-42E7-878B-D3FD1EFF4A38}" srcOrd="0" destOrd="0" parTransId="{CC3A51FE-D36A-4085-9768-722A2C39AE98}" sibTransId="{F4BEB971-04FB-4F1C-B320-4AEB76CC8E0A}"/>
    <dgm:cxn modelId="{18F7F7B4-7425-4F45-9370-CB96B80D7095}" type="presOf" srcId="{127EF3B4-2A7C-4F2C-94A8-36DC8E4A2428}" destId="{910A58F2-6865-42D2-B5CF-3DBC8D3A20DE}"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117A1959-B4EF-4BB4-80EF-09A79E47B071}" type="presParOf" srcId="{910A58F2-6865-42D2-B5CF-3DBC8D3A20DE}" destId="{26A21BE3-E5EB-4E3D-891F-EFFD4F00196A}" srcOrd="0" destOrd="0" presId="urn:microsoft.com/office/officeart/2005/8/layout/vList2"/>
    <dgm:cxn modelId="{8CC9C9C8-8925-445C-87FE-D0C2D5003A85}" type="presParOf" srcId="{910A58F2-6865-42D2-B5CF-3DBC8D3A20DE}" destId="{11E8E296-7F8F-4784-A6D3-1EE9BBD63AE4}" srcOrd="1" destOrd="0" presId="urn:microsoft.com/office/officeart/2005/8/layout/vList2"/>
    <dgm:cxn modelId="{1440C619-A2AE-43EB-8B62-BBD68F5BDD86}" type="presParOf" srcId="{910A58F2-6865-42D2-B5CF-3DBC8D3A20DE}" destId="{D36BA842-4C38-4A80-9D5A-3653D3ED40D6}" srcOrd="2" destOrd="0" presId="urn:microsoft.com/office/officeart/2005/8/layout/vList2"/>
    <dgm:cxn modelId="{E610D9F9-15EA-41FD-9C17-9C19CDF65398}" type="presParOf" srcId="{910A58F2-6865-42D2-B5CF-3DBC8D3A20DE}" destId="{D90C6204-867E-408C-B5B7-900C600ABE3E}" srcOrd="3" destOrd="0" presId="urn:microsoft.com/office/officeart/2005/8/layout/vList2"/>
    <dgm:cxn modelId="{0CD56D9D-8935-431F-8DA4-F5C7870E09CC}"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0912-577C-4E67-AA8D-8779D6027222}">
      <dsp:nvSpPr>
        <dsp:cNvPr id="0" name=""/>
        <dsp:cNvSpPr/>
      </dsp:nvSpPr>
      <dsp:spPr>
        <a:xfrm>
          <a:off x="0" y="0"/>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Debabrata Dutta, Founder and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30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DRDO, Wipro, Lucent, </a:t>
          </a:r>
          <a:r>
            <a:rPr lang="en-IN" sz="1200" kern="1200" dirty="0" err="1"/>
            <a:t>Ushacomm</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Machine Learning, Telecom, Parallel Computing,, Mobility</a:t>
          </a:r>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M Tech  Computer Sc. </a:t>
          </a:r>
          <a:r>
            <a:rPr lang="en-IN" sz="1200" kern="1200" dirty="0" err="1"/>
            <a:t>IISc</a:t>
          </a:r>
          <a:r>
            <a:rPr lang="en-IN" sz="1200" kern="1200" dirty="0"/>
            <a:t> Bangalore; B Tech Computer Sc. IIT Kharagpur</a:t>
          </a:r>
        </a:p>
      </dsp:txBody>
      <dsp:txXfrm>
        <a:off x="1802244" y="0"/>
        <a:ext cx="6509216" cy="1399525"/>
      </dsp:txXfrm>
    </dsp:sp>
    <dsp:sp modelId="{522FFF78-9D27-4C89-B2A1-F859DC4D0821}">
      <dsp:nvSpPr>
        <dsp:cNvPr id="0" name=""/>
        <dsp:cNvSpPr/>
      </dsp:nvSpPr>
      <dsp:spPr>
        <a:xfrm>
          <a:off x="139952" y="139952"/>
          <a:ext cx="1662292" cy="11196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B14A0A3E-F1D3-4D80-B9FE-313F3E80DD07}">
      <dsp:nvSpPr>
        <dsp:cNvPr id="0" name=""/>
        <dsp:cNvSpPr/>
      </dsp:nvSpPr>
      <dsp:spPr>
        <a:xfrm>
          <a:off x="0" y="1539478"/>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Ambar Mukerji,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32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a:t>
          </a:r>
          <a:r>
            <a:rPr lang="en-GB" sz="1200" kern="1200" dirty="0"/>
            <a:t>Lovelock/</a:t>
          </a:r>
          <a:r>
            <a:rPr lang="en-GB" sz="1200" kern="1200" dirty="0" err="1"/>
            <a:t>Flakt</a:t>
          </a:r>
          <a:r>
            <a:rPr lang="en-GB" sz="1200" kern="1200" dirty="0"/>
            <a:t>/Digital (DEC), Xerox, Telstra, </a:t>
          </a:r>
          <a:r>
            <a:rPr lang="en-GB" sz="1200" kern="1200" dirty="0" err="1"/>
            <a:t>UshaComm</a:t>
          </a:r>
          <a:r>
            <a:rPr lang="en-GB" sz="1200" kern="1200" dirty="0"/>
            <a:t> and early stage companies as </a:t>
          </a:r>
          <a:r>
            <a:rPr lang="en-US" sz="1200" kern="1200" dirty="0"/>
            <a:t>CFO/COO/CEO.</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a:t>
          </a:r>
          <a:r>
            <a:rPr lang="en-US" sz="1200" kern="1200" dirty="0"/>
            <a:t>Financial and Business Management and Business Development and Financing</a:t>
          </a:r>
          <a:endParaRPr lang="en-IN" sz="1200" kern="1200" dirty="0"/>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Chartered Accountant</a:t>
          </a:r>
        </a:p>
      </dsp:txBody>
      <dsp:txXfrm>
        <a:off x="1802244" y="1539478"/>
        <a:ext cx="6509216" cy="1399525"/>
      </dsp:txXfrm>
    </dsp:sp>
    <dsp:sp modelId="{C83E3339-7D15-4DD4-83F2-A31F9342B546}">
      <dsp:nvSpPr>
        <dsp:cNvPr id="0" name=""/>
        <dsp:cNvSpPr/>
      </dsp:nvSpPr>
      <dsp:spPr>
        <a:xfrm>
          <a:off x="139952" y="1679430"/>
          <a:ext cx="1662292" cy="11196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7D22FD4B-C321-43C0-ABB5-0AD493CC9ADA}">
      <dsp:nvSpPr>
        <dsp:cNvPr id="0" name=""/>
        <dsp:cNvSpPr/>
      </dsp:nvSpPr>
      <dsp:spPr>
        <a:xfrm>
          <a:off x="0" y="3078956"/>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666750" rtl="0">
            <a:lnSpc>
              <a:spcPct val="90000"/>
            </a:lnSpc>
            <a:spcBef>
              <a:spcPct val="0"/>
            </a:spcBef>
            <a:spcAft>
              <a:spcPct val="35000"/>
            </a:spcAft>
            <a:buNone/>
          </a:pPr>
          <a:r>
            <a:rPr lang="en-US" sz="1500" b="1" kern="1200" dirty="0"/>
            <a:t>Satyajit Roy - Head of International Business Development</a:t>
          </a:r>
          <a:endParaRPr lang="en-IN" sz="1500" b="1" kern="1200" dirty="0"/>
        </a:p>
        <a:p>
          <a:pPr marL="114300" lvl="1" indent="-114300" algn="l" defTabSz="577850" rtl="0">
            <a:lnSpc>
              <a:spcPct val="90000"/>
            </a:lnSpc>
            <a:spcBef>
              <a:spcPct val="0"/>
            </a:spcBef>
            <a:spcAft>
              <a:spcPct val="15000"/>
            </a:spcAft>
            <a:buChar char="•"/>
          </a:pPr>
          <a:r>
            <a:rPr lang="en-IN" sz="1300" b="1" kern="1200" dirty="0"/>
            <a:t>Industry Experience</a:t>
          </a:r>
          <a:r>
            <a:rPr lang="en-IN" sz="1300" kern="1200" dirty="0"/>
            <a:t>: 4 Years</a:t>
          </a:r>
        </a:p>
        <a:p>
          <a:pPr marL="114300" lvl="1" indent="-114300" algn="l" defTabSz="577850">
            <a:lnSpc>
              <a:spcPct val="90000"/>
            </a:lnSpc>
            <a:spcBef>
              <a:spcPct val="0"/>
            </a:spcBef>
            <a:spcAft>
              <a:spcPct val="15000"/>
            </a:spcAft>
            <a:buChar char="•"/>
          </a:pPr>
          <a:r>
            <a:rPr lang="en-IN" sz="1300" b="1" kern="1200" dirty="0"/>
            <a:t>Past Organizations</a:t>
          </a:r>
          <a:r>
            <a:rPr lang="en-IN" sz="1300" kern="1200" dirty="0"/>
            <a:t>: DNV, Go Marine, Early Stage Start-ups</a:t>
          </a:r>
        </a:p>
        <a:p>
          <a:pPr marL="114300" lvl="1" indent="-114300" algn="l" defTabSz="577850">
            <a:lnSpc>
              <a:spcPct val="90000"/>
            </a:lnSpc>
            <a:spcBef>
              <a:spcPct val="0"/>
            </a:spcBef>
            <a:spcAft>
              <a:spcPct val="15000"/>
            </a:spcAft>
            <a:buChar char="•"/>
          </a:pPr>
          <a:r>
            <a:rPr lang="en-IN" sz="1300" b="1" kern="1200" dirty="0"/>
            <a:t>Expertise</a:t>
          </a:r>
          <a:r>
            <a:rPr lang="en-IN" sz="1300" kern="1200" dirty="0"/>
            <a:t>: Technology Evaluation, Data analytics, management systems, Business Development, Six Sigma Black Belt </a:t>
          </a:r>
        </a:p>
        <a:p>
          <a:pPr marL="114300" lvl="1" indent="-114300" algn="l" defTabSz="577850">
            <a:lnSpc>
              <a:spcPct val="90000"/>
            </a:lnSpc>
            <a:spcBef>
              <a:spcPct val="0"/>
            </a:spcBef>
            <a:spcAft>
              <a:spcPct val="15000"/>
            </a:spcAft>
            <a:buChar char="•"/>
          </a:pPr>
          <a:r>
            <a:rPr lang="en-US" sz="1300" b="1" kern="1200" dirty="0"/>
            <a:t>Education</a:t>
          </a:r>
          <a:r>
            <a:rPr lang="en-US" sz="1300" kern="1200" dirty="0"/>
            <a:t>: Electrical Engineering and Economics from Pennsylvania State University </a:t>
          </a:r>
          <a:endParaRPr lang="en-IN" sz="1300" kern="1200" dirty="0"/>
        </a:p>
        <a:p>
          <a:pPr marL="114300" lvl="1" indent="-114300" algn="l" defTabSz="533400" rtl="0">
            <a:lnSpc>
              <a:spcPct val="90000"/>
            </a:lnSpc>
            <a:spcBef>
              <a:spcPct val="0"/>
            </a:spcBef>
            <a:spcAft>
              <a:spcPct val="15000"/>
            </a:spcAft>
            <a:buChar char="•"/>
          </a:pPr>
          <a:endParaRPr lang="en-IN" sz="1200" kern="1200" dirty="0"/>
        </a:p>
      </dsp:txBody>
      <dsp:txXfrm>
        <a:off x="1802244" y="3078956"/>
        <a:ext cx="6509216" cy="1399525"/>
      </dsp:txXfrm>
    </dsp:sp>
    <dsp:sp modelId="{57D1924B-D702-4A93-A6AA-435A569E146C}">
      <dsp:nvSpPr>
        <dsp:cNvPr id="0" name=""/>
        <dsp:cNvSpPr/>
      </dsp:nvSpPr>
      <dsp:spPr>
        <a:xfrm>
          <a:off x="139952" y="3218908"/>
          <a:ext cx="1662292" cy="11196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7D24F-925A-416C-867C-C48006834B24}">
      <dsp:nvSpPr>
        <dsp:cNvPr id="0" name=""/>
        <dsp:cNvSpPr/>
      </dsp:nvSpPr>
      <dsp:spPr>
        <a:xfrm>
          <a:off x="0" y="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err="1"/>
            <a:t>Tirthankar</a:t>
          </a:r>
          <a:r>
            <a:rPr lang="en-US" sz="1600" kern="1200" dirty="0"/>
            <a:t> </a:t>
          </a:r>
          <a:r>
            <a:rPr lang="en-US" sz="1600" kern="1200" dirty="0" err="1"/>
            <a:t>Banerjee</a:t>
          </a:r>
          <a:r>
            <a:rPr lang="en-US" sz="1600" kern="1200" dirty="0"/>
            <a:t> – Advisor</a:t>
          </a:r>
          <a:endParaRPr lang="en-IN" sz="1600" kern="1200" dirty="0"/>
        </a:p>
        <a:p>
          <a:pPr marL="57150" lvl="1" indent="-57150" algn="l" defTabSz="488950" rtl="0">
            <a:lnSpc>
              <a:spcPct val="90000"/>
            </a:lnSpc>
            <a:spcBef>
              <a:spcPct val="0"/>
            </a:spcBef>
            <a:spcAft>
              <a:spcPct val="15000"/>
            </a:spcAft>
            <a:buChar char="•"/>
          </a:pPr>
          <a:r>
            <a:rPr lang="en-IN" sz="1100" b="1" kern="1200" dirty="0"/>
            <a:t>Industry Experience</a:t>
          </a:r>
          <a:r>
            <a:rPr lang="en-IN" sz="1100" kern="1200" dirty="0"/>
            <a:t>: 30 Years</a:t>
          </a:r>
        </a:p>
        <a:p>
          <a:pPr marL="57150" lvl="1" indent="-57150" algn="l" defTabSz="488950" rtl="0">
            <a:lnSpc>
              <a:spcPct val="90000"/>
            </a:lnSpc>
            <a:spcBef>
              <a:spcPct val="0"/>
            </a:spcBef>
            <a:spcAft>
              <a:spcPct val="15000"/>
            </a:spcAft>
            <a:buChar char="•"/>
          </a:pPr>
          <a:r>
            <a:rPr lang="en-IN" sz="1100" b="1" kern="1200" dirty="0"/>
            <a:t>Past Orgs</a:t>
          </a:r>
          <a:r>
            <a:rPr lang="en-IN" sz="1100" kern="1200" dirty="0"/>
            <a:t>: Digital, Compaq, Sun, HCL Tech, HP</a:t>
          </a:r>
        </a:p>
        <a:p>
          <a:pPr marL="57150" lvl="1" indent="-57150" algn="l" defTabSz="488950" rtl="0">
            <a:lnSpc>
              <a:spcPct val="90000"/>
            </a:lnSpc>
            <a:spcBef>
              <a:spcPct val="0"/>
            </a:spcBef>
            <a:spcAft>
              <a:spcPct val="15000"/>
            </a:spcAft>
            <a:buChar char="•"/>
          </a:pPr>
          <a:r>
            <a:rPr lang="en-IN" sz="1100" b="1" kern="1200" dirty="0"/>
            <a:t>Expertise</a:t>
          </a:r>
          <a:r>
            <a:rPr lang="en-IN" sz="1100" kern="1200" dirty="0"/>
            <a:t>: Business Management, Machine Learning</a:t>
          </a:r>
        </a:p>
        <a:p>
          <a:pPr marL="57150" lvl="1" indent="-57150" algn="l" defTabSz="488950" rtl="0">
            <a:lnSpc>
              <a:spcPct val="90000"/>
            </a:lnSpc>
            <a:spcBef>
              <a:spcPct val="0"/>
            </a:spcBef>
            <a:spcAft>
              <a:spcPct val="15000"/>
            </a:spcAft>
            <a:buChar char="•"/>
          </a:pPr>
          <a:r>
            <a:rPr lang="en-IN" sz="1100" b="1" kern="1200" dirty="0"/>
            <a:t>Education</a:t>
          </a:r>
          <a:r>
            <a:rPr lang="en-IN" sz="1100" kern="1200" dirty="0"/>
            <a:t>: PGDM Marketing IMT; B Tech E&amp;ECE IIT Kharagpur</a:t>
          </a:r>
        </a:p>
      </dsp:txBody>
      <dsp:txXfrm>
        <a:off x="1688687" y="0"/>
        <a:ext cx="6177230" cy="1155034"/>
      </dsp:txXfrm>
    </dsp:sp>
    <dsp:sp modelId="{C0479A6D-D112-42D7-B973-A6C2F3F0AB3C}">
      <dsp:nvSpPr>
        <dsp:cNvPr id="0" name=""/>
        <dsp:cNvSpPr/>
      </dsp:nvSpPr>
      <dsp:spPr>
        <a:xfrm>
          <a:off x="279075" y="115503"/>
          <a:ext cx="1246040" cy="92402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FF50D5-6198-49DB-B70F-55058C12ABCC}">
      <dsp:nvSpPr>
        <dsp:cNvPr id="0" name=""/>
        <dsp:cNvSpPr/>
      </dsp:nvSpPr>
      <dsp:spPr>
        <a:xfrm>
          <a:off x="0" y="1270537"/>
          <a:ext cx="7865918" cy="125782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effectLst/>
              <a:latin typeface="Lato Bold"/>
              <a:ea typeface="MS Mincho"/>
              <a:cs typeface="Times New Roman" panose="02020603050405020304" pitchFamily="18" charset="0"/>
            </a:rPr>
            <a:t>Capt. </a:t>
          </a:r>
          <a:r>
            <a:rPr lang="en-US" sz="1600" kern="1200" dirty="0" err="1">
              <a:effectLst/>
              <a:latin typeface="Lato Bold"/>
              <a:ea typeface="MS Mincho"/>
              <a:cs typeface="Times New Roman" panose="02020603050405020304" pitchFamily="18" charset="0"/>
            </a:rPr>
            <a:t>Soumitro</a:t>
          </a:r>
          <a:r>
            <a:rPr lang="en-US" sz="1600" kern="1200" dirty="0">
              <a:effectLst/>
              <a:latin typeface="Lato Bold"/>
              <a:ea typeface="MS Mincho"/>
              <a:cs typeface="Times New Roman" panose="02020603050405020304" pitchFamily="18" charset="0"/>
            </a:rPr>
            <a:t> Roy - Advisor</a:t>
          </a:r>
          <a:endParaRPr lang="en-IN" sz="1600" kern="1200" dirty="0"/>
        </a:p>
        <a:p>
          <a:pPr marL="57150" lvl="1" indent="-57150" algn="l" defTabSz="488950" rtl="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40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Mobil, SCI, Reliance Industries, KOTC, ADNOC</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Commercial and operational Management of ships, Ani Piracy, Maritime training, Maritime software </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St Xavier's Kolkata, Master Mariner</a:t>
          </a:r>
          <a:endParaRPr lang="en-IN" sz="1100" kern="1200" dirty="0">
            <a:effectLst/>
            <a:latin typeface="Times New Roman" panose="02020603050405020304" pitchFamily="18" charset="0"/>
            <a:ea typeface="MS Mincho"/>
          </a:endParaRPr>
        </a:p>
      </dsp:txBody>
      <dsp:txXfrm>
        <a:off x="1688687" y="1270537"/>
        <a:ext cx="6177230" cy="1257820"/>
      </dsp:txXfrm>
    </dsp:sp>
    <dsp:sp modelId="{38FCC3B8-B0BB-4F8A-B02F-D2A09BAE1BE2}">
      <dsp:nvSpPr>
        <dsp:cNvPr id="0" name=""/>
        <dsp:cNvSpPr/>
      </dsp:nvSpPr>
      <dsp:spPr>
        <a:xfrm>
          <a:off x="320638" y="1437434"/>
          <a:ext cx="1162913" cy="92402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2F36-C372-4530-B3C3-DC18C281C2C7}">
      <dsp:nvSpPr>
        <dsp:cNvPr id="0" name=""/>
        <dsp:cNvSpPr/>
      </dsp:nvSpPr>
      <dsp:spPr>
        <a:xfrm>
          <a:off x="0" y="2643862"/>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b="0" kern="1200" dirty="0"/>
            <a:t>Sujan Sinha – Advisor</a:t>
          </a:r>
          <a:endParaRPr lang="en-IN" sz="1600" b="0" kern="1200" dirty="0"/>
        </a:p>
        <a:p>
          <a:pPr marL="57150" lvl="1" indent="-57150" algn="l" defTabSz="488950" rtl="0">
            <a:lnSpc>
              <a:spcPct val="90000"/>
            </a:lnSpc>
            <a:spcBef>
              <a:spcPct val="0"/>
            </a:spcBef>
            <a:spcAft>
              <a:spcPct val="15000"/>
            </a:spcAft>
            <a:buChar char="•"/>
          </a:pPr>
          <a:r>
            <a:rPr lang="en-GB" sz="1100" kern="1200" dirty="0"/>
            <a:t>Industry Experience: 37+ years</a:t>
          </a:r>
          <a:endParaRPr lang="en-IN" sz="1100" kern="1200" dirty="0"/>
        </a:p>
        <a:p>
          <a:pPr marL="57150" lvl="1" indent="-57150" algn="l" defTabSz="488950">
            <a:lnSpc>
              <a:spcPct val="90000"/>
            </a:lnSpc>
            <a:spcBef>
              <a:spcPct val="0"/>
            </a:spcBef>
            <a:spcAft>
              <a:spcPct val="15000"/>
            </a:spcAft>
            <a:buChar char="•"/>
          </a:pPr>
          <a:r>
            <a:rPr lang="en-GB" sz="1100" kern="1200" dirty="0"/>
            <a:t>Past Organisations: SBI, Usha Martin Finance, Axis Bank, </a:t>
          </a:r>
          <a:r>
            <a:rPr lang="en-GB" sz="1100" kern="1200" dirty="0" err="1"/>
            <a:t>Shriram</a:t>
          </a:r>
          <a:r>
            <a:rPr lang="en-GB" sz="1100" kern="1200" dirty="0"/>
            <a:t> Housing Finance</a:t>
          </a:r>
          <a:endParaRPr lang="en-IN" sz="1100" kern="1200" dirty="0"/>
        </a:p>
        <a:p>
          <a:pPr marL="57150" lvl="1" indent="-57150" algn="l" defTabSz="488950">
            <a:lnSpc>
              <a:spcPct val="90000"/>
            </a:lnSpc>
            <a:spcBef>
              <a:spcPct val="0"/>
            </a:spcBef>
            <a:spcAft>
              <a:spcPct val="15000"/>
            </a:spcAft>
            <a:buChar char="•"/>
          </a:pPr>
          <a:r>
            <a:rPr lang="en-GB" sz="1100" kern="1200" dirty="0"/>
            <a:t>Expertise: Retail Banking, Consumer Lending, Mortgages</a:t>
          </a:r>
          <a:endParaRPr lang="en-IN" sz="1100" kern="1200" dirty="0"/>
        </a:p>
        <a:p>
          <a:pPr marL="57150" lvl="1" indent="-57150" algn="l" defTabSz="488950">
            <a:lnSpc>
              <a:spcPct val="90000"/>
            </a:lnSpc>
            <a:spcBef>
              <a:spcPct val="0"/>
            </a:spcBef>
            <a:spcAft>
              <a:spcPct val="15000"/>
            </a:spcAft>
            <a:buChar char="•"/>
          </a:pPr>
          <a:r>
            <a:rPr lang="en-GB" sz="1100" kern="1200" dirty="0"/>
            <a:t>Education: Presidency College, Kolkata</a:t>
          </a:r>
          <a:endParaRPr lang="en-IN" sz="1100" kern="1200" dirty="0"/>
        </a:p>
      </dsp:txBody>
      <dsp:txXfrm>
        <a:off x="1688687" y="2643862"/>
        <a:ext cx="6177230" cy="1155034"/>
      </dsp:txXfrm>
    </dsp:sp>
    <dsp:sp modelId="{C4D4B653-414A-4AEB-BE0F-BD4E6921C75B}">
      <dsp:nvSpPr>
        <dsp:cNvPr id="0" name=""/>
        <dsp:cNvSpPr/>
      </dsp:nvSpPr>
      <dsp:spPr>
        <a:xfrm>
          <a:off x="299856" y="2759365"/>
          <a:ext cx="1204476" cy="92402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211C91-060D-4494-A1E5-08570D596781}">
      <dsp:nvSpPr>
        <dsp:cNvPr id="0" name=""/>
        <dsp:cNvSpPr/>
      </dsp:nvSpPr>
      <dsp:spPr>
        <a:xfrm>
          <a:off x="0" y="391440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effectLst/>
              <a:latin typeface="Lato Bold"/>
              <a:ea typeface="MS Mincho"/>
              <a:cs typeface="Times New Roman" panose="02020603050405020304" pitchFamily="18" charset="0"/>
            </a:rPr>
            <a:t>Nirendu</a:t>
          </a:r>
          <a:r>
            <a:rPr lang="en-US" sz="1600" kern="1200" dirty="0">
              <a:effectLst/>
              <a:latin typeface="Lato Bold"/>
              <a:ea typeface="MS Mincho"/>
              <a:cs typeface="Times New Roman" panose="02020603050405020304" pitchFamily="18" charset="0"/>
            </a:rPr>
            <a:t> </a:t>
          </a:r>
          <a:r>
            <a:rPr lang="en-US" sz="1600" kern="1200" dirty="0" err="1">
              <a:effectLst/>
              <a:latin typeface="Lato Bold"/>
              <a:ea typeface="MS Mincho"/>
              <a:cs typeface="Times New Roman" panose="02020603050405020304" pitchFamily="18" charset="0"/>
            </a:rPr>
            <a:t>Konar</a:t>
          </a:r>
          <a:r>
            <a:rPr lang="en-US" sz="1600" kern="1200" dirty="0">
              <a:effectLst/>
              <a:latin typeface="Lato Bold"/>
              <a:ea typeface="MS Mincho"/>
              <a:cs typeface="Times New Roman" panose="02020603050405020304" pitchFamily="18" charset="0"/>
            </a:rPr>
            <a:t> – </a:t>
          </a:r>
          <a:r>
            <a:rPr lang="en-US" sz="1600" kern="1200" dirty="0">
              <a:effectLst/>
              <a:latin typeface="Lato"/>
              <a:ea typeface="MS Mincho"/>
              <a:cs typeface="Times New Roman" panose="02020603050405020304" pitchFamily="18" charset="0"/>
            </a:rPr>
            <a:t>Advisor</a:t>
          </a:r>
          <a:endParaRPr lang="en-IN" sz="16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30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CISCO, SAIL, Wipro, Mastech, IBS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Machine Learning, Deep learning, Business Analytics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M Tech IIT Kharagpur, MBA University of Phoenix</a:t>
          </a:r>
          <a:endParaRPr lang="en-IN" sz="1100" kern="1200" dirty="0">
            <a:effectLst/>
            <a:latin typeface="Times New Roman" panose="02020603050405020304" pitchFamily="18" charset="0"/>
            <a:ea typeface="MS Mincho"/>
          </a:endParaRPr>
        </a:p>
      </dsp:txBody>
      <dsp:txXfrm>
        <a:off x="1688687" y="3914400"/>
        <a:ext cx="6177230" cy="1155034"/>
      </dsp:txXfrm>
    </dsp:sp>
    <dsp:sp modelId="{0A7A93D2-01B9-4C8D-AA53-F3EAB61F5AA8}">
      <dsp:nvSpPr>
        <dsp:cNvPr id="0" name=""/>
        <dsp:cNvSpPr/>
      </dsp:nvSpPr>
      <dsp:spPr>
        <a:xfrm>
          <a:off x="320638" y="4029903"/>
          <a:ext cx="1162913" cy="924027"/>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AE3B3-ABD3-4A44-814C-1996782D8393}">
      <dsp:nvSpPr>
        <dsp:cNvPr id="0" name=""/>
        <dsp:cNvSpPr/>
      </dsp:nvSpPr>
      <dsp:spPr>
        <a:xfrm rot="16200000">
          <a:off x="-1055326" y="1057902"/>
          <a:ext cx="2461831" cy="351177"/>
        </a:xfrm>
        <a:prstGeom prst="rect">
          <a:avLst/>
        </a:prstGeom>
        <a:solidFill>
          <a:schemeClr val="accent6">
            <a:lumMod val="60000"/>
            <a:lumOff val="40000"/>
          </a:schemeClr>
        </a:solidFill>
        <a:ln w="25400" cap="flat" cmpd="sng" algn="ctr">
          <a:no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IN" sz="2400" kern="1200" dirty="0"/>
            <a:t>Data Sources</a:t>
          </a:r>
        </a:p>
      </dsp:txBody>
      <dsp:txXfrm>
        <a:off x="-1055326" y="1057902"/>
        <a:ext cx="2461831" cy="351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122"/>
          <a:ext cx="1282860" cy="38025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Structured Data</a:t>
          </a:r>
          <a:endParaRPr lang="en-IN" sz="1000" kern="1200" dirty="0"/>
        </a:p>
      </dsp:txBody>
      <dsp:txXfrm>
        <a:off x="18562" y="21684"/>
        <a:ext cx="1245736" cy="343126"/>
      </dsp:txXfrm>
    </dsp:sp>
    <dsp:sp modelId="{D36BA842-4C38-4A80-9D5A-3653D3ED40D6}">
      <dsp:nvSpPr>
        <dsp:cNvPr id="0" name=""/>
        <dsp:cNvSpPr/>
      </dsp:nvSpPr>
      <dsp:spPr>
        <a:xfrm>
          <a:off x="0" y="412172"/>
          <a:ext cx="1282860" cy="3802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0" i="0" kern="1200" dirty="0"/>
            <a:t>Unstructured Data</a:t>
          </a:r>
          <a:endParaRPr lang="en-IN" sz="1000" kern="1200" dirty="0"/>
        </a:p>
      </dsp:txBody>
      <dsp:txXfrm>
        <a:off x="18562" y="430734"/>
        <a:ext cx="1245736" cy="343126"/>
      </dsp:txXfrm>
    </dsp:sp>
    <dsp:sp modelId="{7B74656B-F408-466A-B8C0-7F9F5CCB82F4}">
      <dsp:nvSpPr>
        <dsp:cNvPr id="0" name=""/>
        <dsp:cNvSpPr/>
      </dsp:nvSpPr>
      <dsp:spPr>
        <a:xfrm>
          <a:off x="0" y="821223"/>
          <a:ext cx="1282860" cy="380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Unstructured Rich data</a:t>
          </a:r>
          <a:endParaRPr lang="en-IN" sz="1000" kern="1200" dirty="0"/>
        </a:p>
      </dsp:txBody>
      <dsp:txXfrm>
        <a:off x="18562" y="839785"/>
        <a:ext cx="1245736" cy="343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2598"/>
          <a:ext cx="1282860" cy="35100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On Premises</a:t>
          </a:r>
        </a:p>
      </dsp:txBody>
      <dsp:txXfrm>
        <a:off x="17134" y="49732"/>
        <a:ext cx="1248592" cy="316732"/>
      </dsp:txXfrm>
    </dsp:sp>
    <dsp:sp modelId="{D36BA842-4C38-4A80-9D5A-3653D3ED40D6}">
      <dsp:nvSpPr>
        <dsp:cNvPr id="0" name=""/>
        <dsp:cNvSpPr/>
      </dsp:nvSpPr>
      <dsp:spPr>
        <a:xfrm>
          <a:off x="0" y="426798"/>
          <a:ext cx="1282860" cy="351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Cloud</a:t>
          </a:r>
        </a:p>
      </dsp:txBody>
      <dsp:txXfrm>
        <a:off x="17134" y="443932"/>
        <a:ext cx="1248592" cy="316732"/>
      </dsp:txXfrm>
    </dsp:sp>
    <dsp:sp modelId="{7B74656B-F408-466A-B8C0-7F9F5CCB82F4}">
      <dsp:nvSpPr>
        <dsp:cNvPr id="0" name=""/>
        <dsp:cNvSpPr/>
      </dsp:nvSpPr>
      <dsp:spPr>
        <a:xfrm>
          <a:off x="0" y="820997"/>
          <a:ext cx="1282860" cy="351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Web API</a:t>
          </a:r>
        </a:p>
      </dsp:txBody>
      <dsp:txXfrm>
        <a:off x="17134" y="838131"/>
        <a:ext cx="1248592" cy="316732"/>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44905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8"/>
        <p:cNvGrpSpPr/>
        <p:nvPr/>
      </p:nvGrpSpPr>
      <p:grpSpPr>
        <a:xfrm>
          <a:off x="0" y="0"/>
          <a:ext cx="0" cy="0"/>
          <a:chOff x="0" y="0"/>
          <a:chExt cx="0" cy="0"/>
        </a:xfrm>
      </p:grpSpPr>
      <p:sp>
        <p:nvSpPr>
          <p:cNvPr id="5189" name="Google Shape;5189;g4c8d4cebab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0" name="Google Shape;5190;g4c8d4cebab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3fb36d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43fb36d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9597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type="title">
  <p:cSld name="TITLE">
    <p:spTree>
      <p:nvGrpSpPr>
        <p:cNvPr id="1" name="Shape 9"/>
        <p:cNvGrpSpPr/>
        <p:nvPr/>
      </p:nvGrpSpPr>
      <p:grpSpPr>
        <a:xfrm>
          <a:off x="0" y="0"/>
          <a:ext cx="0" cy="0"/>
          <a:chOff x="0" y="0"/>
          <a:chExt cx="0" cy="0"/>
        </a:xfrm>
      </p:grpSpPr>
      <p:sp>
        <p:nvSpPr>
          <p:cNvPr id="10" name="Google Shape;10;p2"/>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4964349" y="1365375"/>
            <a:ext cx="15504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E2A47"/>
              </a:buClr>
              <a:buSzPts val="1800"/>
              <a:buFont typeface="Cabin"/>
              <a:buNone/>
              <a:defRPr sz="1800">
                <a:solidFill>
                  <a:srgbClr val="0E2A47"/>
                </a:solidFill>
                <a:latin typeface="Cabin"/>
                <a:ea typeface="Cabin"/>
                <a:cs typeface="Cabin"/>
                <a:sym typeface="Cabin"/>
              </a:defRPr>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4" name="Google Shape;14;p2"/>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txBox="1">
            <a:spLocks noGrp="1"/>
          </p:cNvSpPr>
          <p:nvPr>
            <p:ph type="ctrTitle" idx="2"/>
          </p:nvPr>
        </p:nvSpPr>
        <p:spPr>
          <a:xfrm>
            <a:off x="4964351" y="2934875"/>
            <a:ext cx="2448600" cy="44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1200"/>
              <a:buFont typeface="Cabin"/>
              <a:buNone/>
              <a:defRPr sz="1200" b="0">
                <a:solidFill>
                  <a:srgbClr val="999999"/>
                </a:solidFill>
                <a:latin typeface="Cabin"/>
                <a:ea typeface="Cabin"/>
                <a:cs typeface="Cabin"/>
                <a:sym typeface="Cabin"/>
              </a:defRPr>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1">
  <p:cSld name="TITLE_3">
    <p:spTree>
      <p:nvGrpSpPr>
        <p:cNvPr id="1" name="Shape 20"/>
        <p:cNvGrpSpPr/>
        <p:nvPr/>
      </p:nvGrpSpPr>
      <p:grpSpPr>
        <a:xfrm>
          <a:off x="0" y="0"/>
          <a:ext cx="0" cy="0"/>
          <a:chOff x="0" y="0"/>
          <a:chExt cx="0" cy="0"/>
        </a:xfrm>
      </p:grpSpPr>
      <p:sp>
        <p:nvSpPr>
          <p:cNvPr id="21" name="Google Shape;21;p3"/>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2155950" y="1856250"/>
            <a:ext cx="50862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25" name="Google Shape;25;p3"/>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3"/>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3"/>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3"/>
          <p:cNvSpPr txBox="1">
            <a:spLocks noGrp="1"/>
          </p:cNvSpPr>
          <p:nvPr>
            <p:ph type="ctrTitle" idx="2"/>
          </p:nvPr>
        </p:nvSpPr>
        <p:spPr>
          <a:xfrm>
            <a:off x="2219600" y="3425738"/>
            <a:ext cx="47682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b="0"/>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itle &amp; Summary" type="tx">
  <p:cSld name="TITLE_AND_BODY">
    <p:spTree>
      <p:nvGrpSpPr>
        <p:cNvPr id="1" name="Shape 102"/>
        <p:cNvGrpSpPr/>
        <p:nvPr/>
      </p:nvGrpSpPr>
      <p:grpSpPr>
        <a:xfrm>
          <a:off x="0" y="0"/>
          <a:ext cx="0" cy="0"/>
          <a:chOff x="0" y="0"/>
          <a:chExt cx="0" cy="0"/>
        </a:xfrm>
      </p:grpSpPr>
      <p:sp>
        <p:nvSpPr>
          <p:cNvPr id="103" name="Google Shape;103;p11"/>
          <p:cNvSpPr/>
          <p:nvPr/>
        </p:nvSpPr>
        <p:spPr>
          <a:xfrm flipH="1">
            <a:off x="-17975" y="11"/>
            <a:ext cx="9108395" cy="515812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975" y="2085925"/>
            <a:ext cx="9191700" cy="1975800"/>
          </a:xfrm>
          <a:prstGeom prst="rect">
            <a:avLst/>
          </a:pr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txBox="1">
            <a:spLocks noGrp="1"/>
          </p:cNvSpPr>
          <p:nvPr>
            <p:ph type="subTitle" idx="1"/>
          </p:nvPr>
        </p:nvSpPr>
        <p:spPr>
          <a:xfrm>
            <a:off x="3926900" y="1768658"/>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6" name="Google Shape;106;p11"/>
          <p:cNvSpPr txBox="1">
            <a:spLocks noGrp="1"/>
          </p:cNvSpPr>
          <p:nvPr>
            <p:ph type="subTitle" idx="2"/>
          </p:nvPr>
        </p:nvSpPr>
        <p:spPr>
          <a:xfrm>
            <a:off x="1439125" y="1710508"/>
            <a:ext cx="1890300" cy="1289100"/>
          </a:xfrm>
          <a:prstGeom prst="rect">
            <a:avLst/>
          </a:prstGeom>
        </p:spPr>
        <p:txBody>
          <a:bodyPr spcFirstLastPara="1" wrap="square" lIns="91425" tIns="91425" rIns="91425" bIns="91425" anchor="b" anchorCtr="0">
            <a:noAutofit/>
          </a:bodyPr>
          <a:lstStyle>
            <a:lvl1pPr lvl="0">
              <a:spcBef>
                <a:spcPts val="0"/>
              </a:spcBef>
              <a:spcAft>
                <a:spcPts val="0"/>
              </a:spcAft>
              <a:buNone/>
              <a:defRPr sz="1400">
                <a:solidFill>
                  <a:srgbClr val="314256"/>
                </a:solidFill>
                <a:latin typeface="Montserrat Light"/>
                <a:ea typeface="Montserrat Light"/>
                <a:cs typeface="Montserrat Light"/>
                <a:sym typeface="Montserrat Light"/>
              </a:defRPr>
            </a:lvl1pPr>
            <a:lvl2pPr lvl="1">
              <a:spcBef>
                <a:spcPts val="0"/>
              </a:spcBef>
              <a:spcAft>
                <a:spcPts val="0"/>
              </a:spcAft>
              <a:buNone/>
              <a:defRPr sz="1400">
                <a:solidFill>
                  <a:srgbClr val="314256"/>
                </a:solidFill>
                <a:latin typeface="Montserrat Light"/>
                <a:ea typeface="Montserrat Light"/>
                <a:cs typeface="Montserrat Light"/>
                <a:sym typeface="Montserrat Light"/>
              </a:defRPr>
            </a:lvl2pPr>
            <a:lvl3pPr lvl="2">
              <a:spcBef>
                <a:spcPts val="0"/>
              </a:spcBef>
              <a:spcAft>
                <a:spcPts val="0"/>
              </a:spcAft>
              <a:buNone/>
              <a:defRPr sz="1400">
                <a:solidFill>
                  <a:srgbClr val="314256"/>
                </a:solidFill>
                <a:latin typeface="Montserrat Light"/>
                <a:ea typeface="Montserrat Light"/>
                <a:cs typeface="Montserrat Light"/>
                <a:sym typeface="Montserrat Light"/>
              </a:defRPr>
            </a:lvl3pPr>
            <a:lvl4pPr lvl="3">
              <a:spcBef>
                <a:spcPts val="0"/>
              </a:spcBef>
              <a:spcAft>
                <a:spcPts val="0"/>
              </a:spcAft>
              <a:buNone/>
              <a:defRPr sz="1400">
                <a:solidFill>
                  <a:srgbClr val="314256"/>
                </a:solidFill>
                <a:latin typeface="Montserrat Light"/>
                <a:ea typeface="Montserrat Light"/>
                <a:cs typeface="Montserrat Light"/>
                <a:sym typeface="Montserrat Light"/>
              </a:defRPr>
            </a:lvl4pPr>
            <a:lvl5pPr lvl="4">
              <a:spcBef>
                <a:spcPts val="0"/>
              </a:spcBef>
              <a:spcAft>
                <a:spcPts val="0"/>
              </a:spcAft>
              <a:buNone/>
              <a:defRPr sz="1400">
                <a:solidFill>
                  <a:srgbClr val="314256"/>
                </a:solidFill>
                <a:latin typeface="Montserrat Light"/>
                <a:ea typeface="Montserrat Light"/>
                <a:cs typeface="Montserrat Light"/>
                <a:sym typeface="Montserrat Light"/>
              </a:defRPr>
            </a:lvl5pPr>
            <a:lvl6pPr lvl="5">
              <a:spcBef>
                <a:spcPts val="0"/>
              </a:spcBef>
              <a:spcAft>
                <a:spcPts val="0"/>
              </a:spcAft>
              <a:buNone/>
              <a:defRPr sz="1400">
                <a:solidFill>
                  <a:srgbClr val="314256"/>
                </a:solidFill>
                <a:latin typeface="Montserrat Light"/>
                <a:ea typeface="Montserrat Light"/>
                <a:cs typeface="Montserrat Light"/>
                <a:sym typeface="Montserrat Light"/>
              </a:defRPr>
            </a:lvl6pPr>
            <a:lvl7pPr lvl="6">
              <a:spcBef>
                <a:spcPts val="0"/>
              </a:spcBef>
              <a:spcAft>
                <a:spcPts val="0"/>
              </a:spcAft>
              <a:buNone/>
              <a:defRPr sz="1400">
                <a:solidFill>
                  <a:srgbClr val="314256"/>
                </a:solidFill>
                <a:latin typeface="Montserrat Light"/>
                <a:ea typeface="Montserrat Light"/>
                <a:cs typeface="Montserrat Light"/>
                <a:sym typeface="Montserrat Light"/>
              </a:defRPr>
            </a:lvl7pPr>
            <a:lvl8pPr lvl="7">
              <a:spcBef>
                <a:spcPts val="0"/>
              </a:spcBef>
              <a:spcAft>
                <a:spcPts val="0"/>
              </a:spcAft>
              <a:buNone/>
              <a:defRPr sz="1400">
                <a:solidFill>
                  <a:srgbClr val="314256"/>
                </a:solidFill>
                <a:latin typeface="Montserrat Light"/>
                <a:ea typeface="Montserrat Light"/>
                <a:cs typeface="Montserrat Light"/>
                <a:sym typeface="Montserrat Light"/>
              </a:defRPr>
            </a:lvl8pPr>
            <a:lvl9pPr lvl="8">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7" name="Google Shape;107;p11"/>
          <p:cNvSpPr txBox="1">
            <a:spLocks noGrp="1"/>
          </p:cNvSpPr>
          <p:nvPr>
            <p:ph type="title"/>
          </p:nvPr>
        </p:nvSpPr>
        <p:spPr>
          <a:xfrm>
            <a:off x="1439125" y="1283400"/>
            <a:ext cx="7866000" cy="7332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Montserrat ExtraLight"/>
              <a:buNone/>
              <a:defRPr sz="3600" b="0">
                <a:latin typeface="Montserrat ExtraLight"/>
                <a:ea typeface="Montserrat ExtraLight"/>
                <a:cs typeface="Montserrat ExtraLight"/>
                <a:sym typeface="Montserrat ExtraLight"/>
              </a:defRPr>
            </a:lvl1pPr>
            <a:lvl2pPr lvl="1">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2pPr>
            <a:lvl3pPr lvl="2">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3pPr>
            <a:lvl4pPr lvl="3">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4pPr>
            <a:lvl5pPr lvl="4">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5pPr>
            <a:lvl6pPr lvl="5">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6pPr>
            <a:lvl7pPr lvl="6">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7pPr>
            <a:lvl8pPr lvl="7">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8pPr>
            <a:lvl9pPr lvl="8">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9pPr>
          </a:lstStyle>
          <a:p>
            <a:endParaRPr/>
          </a:p>
        </p:txBody>
      </p:sp>
      <p:sp>
        <p:nvSpPr>
          <p:cNvPr id="108" name="Google Shape;108;p11"/>
          <p:cNvSpPr txBox="1">
            <a:spLocks noGrp="1"/>
          </p:cNvSpPr>
          <p:nvPr>
            <p:ph type="subTitle" idx="3"/>
          </p:nvPr>
        </p:nvSpPr>
        <p:spPr>
          <a:xfrm>
            <a:off x="6414675" y="1768400"/>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9" name="Google Shape;109;p11"/>
          <p:cNvSpPr txBox="1">
            <a:spLocks noGrp="1"/>
          </p:cNvSpPr>
          <p:nvPr>
            <p:ph type="subTitle" idx="4"/>
          </p:nvPr>
        </p:nvSpPr>
        <p:spPr>
          <a:xfrm>
            <a:off x="143912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0" name="Google Shape;110;p11"/>
          <p:cNvSpPr txBox="1">
            <a:spLocks noGrp="1"/>
          </p:cNvSpPr>
          <p:nvPr>
            <p:ph type="subTitle" idx="5"/>
          </p:nvPr>
        </p:nvSpPr>
        <p:spPr>
          <a:xfrm>
            <a:off x="3926900"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1" name="Google Shape;111;p11"/>
          <p:cNvSpPr txBox="1">
            <a:spLocks noGrp="1"/>
          </p:cNvSpPr>
          <p:nvPr>
            <p:ph type="subTitle" idx="6"/>
          </p:nvPr>
        </p:nvSpPr>
        <p:spPr>
          <a:xfrm>
            <a:off x="641467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1">
  <p:cSld name="TITLE_AND_BODY_4">
    <p:spTree>
      <p:nvGrpSpPr>
        <p:cNvPr id="1" name="Shape 112"/>
        <p:cNvGrpSpPr/>
        <p:nvPr/>
      </p:nvGrpSpPr>
      <p:grpSpPr>
        <a:xfrm>
          <a:off x="0" y="0"/>
          <a:ext cx="0" cy="0"/>
          <a:chOff x="0" y="0"/>
          <a:chExt cx="0" cy="0"/>
        </a:xfrm>
      </p:grpSpPr>
      <p:sp>
        <p:nvSpPr>
          <p:cNvPr id="113" name="Google Shape;113;p12"/>
          <p:cNvSpPr/>
          <p:nvPr/>
        </p:nvSpPr>
        <p:spPr>
          <a:xfrm rot="10800000" flipH="1">
            <a:off x="6095750" y="3297290"/>
            <a:ext cx="3060616" cy="186083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rot="10800000">
            <a:off x="6388998" y="4132544"/>
            <a:ext cx="2767552" cy="102558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12"/>
          <p:cNvSpPr/>
          <p:nvPr/>
        </p:nvSpPr>
        <p:spPr>
          <a:xfrm rot="10800000">
            <a:off x="6388998" y="4366515"/>
            <a:ext cx="2767552" cy="791610"/>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txBox="1">
            <a:spLocks noGrp="1"/>
          </p:cNvSpPr>
          <p:nvPr>
            <p:ph type="title"/>
          </p:nvPr>
        </p:nvSpPr>
        <p:spPr>
          <a:xfrm>
            <a:off x="1601250" y="1117575"/>
            <a:ext cx="59415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b="0"/>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17" name="Google Shape;117;p12"/>
          <p:cNvSpPr txBox="1">
            <a:spLocks noGrp="1"/>
          </p:cNvSpPr>
          <p:nvPr>
            <p:ph type="body" idx="1"/>
          </p:nvPr>
        </p:nvSpPr>
        <p:spPr>
          <a:xfrm>
            <a:off x="1601250" y="2161650"/>
            <a:ext cx="5941500" cy="168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118" name="Google Shape;118;p12"/>
          <p:cNvSpPr txBox="1">
            <a:spLocks noGrp="1"/>
          </p:cNvSpPr>
          <p:nvPr>
            <p:ph type="sldNum" idx="12"/>
          </p:nvPr>
        </p:nvSpPr>
        <p:spPr>
          <a:xfrm rot="10800000">
            <a:off x="0" y="-1"/>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19" name="Google Shape;119;p12"/>
          <p:cNvSpPr/>
          <p:nvPr/>
        </p:nvSpPr>
        <p:spPr>
          <a:xfrm flipH="1">
            <a:off x="185" y="0"/>
            <a:ext cx="2999115" cy="1723370"/>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2"/>
          <p:cNvSpPr/>
          <p:nvPr/>
        </p:nvSpPr>
        <p:spPr>
          <a:xfrm>
            <a:off x="0" y="0"/>
            <a:ext cx="2711777" cy="949827"/>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121;p12"/>
          <p:cNvSpPr/>
          <p:nvPr/>
        </p:nvSpPr>
        <p:spPr>
          <a:xfrm>
            <a:off x="0" y="0"/>
            <a:ext cx="2711777" cy="733139"/>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design 2">
  <p:cSld name="TITLE_AND_BODY_4_1">
    <p:spTree>
      <p:nvGrpSpPr>
        <p:cNvPr id="1" name="Shape 123"/>
        <p:cNvGrpSpPr/>
        <p:nvPr/>
      </p:nvGrpSpPr>
      <p:grpSpPr>
        <a:xfrm>
          <a:off x="0" y="0"/>
          <a:ext cx="0" cy="0"/>
          <a:chOff x="0" y="0"/>
          <a:chExt cx="0" cy="0"/>
        </a:xfrm>
      </p:grpSpPr>
      <p:sp>
        <p:nvSpPr>
          <p:cNvPr id="124" name="Google Shape;124;p13"/>
          <p:cNvSpPr/>
          <p:nvPr/>
        </p:nvSpPr>
        <p:spPr>
          <a:xfrm rot="10800000" flipH="1">
            <a:off x="6610100" y="361005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800000">
            <a:off x="6853867" y="430490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3"/>
          <p:cNvSpPr/>
          <p:nvPr/>
        </p:nvSpPr>
        <p:spPr>
          <a:xfrm rot="10800000">
            <a:off x="6853867" y="449955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rot="10800000">
            <a:off x="-7362" y="-7363"/>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28" name="Google Shape;128;p13"/>
          <p:cNvSpPr/>
          <p:nvPr/>
        </p:nvSpPr>
        <p:spPr>
          <a:xfrm flipH="1">
            <a:off x="-7151" y="-7362"/>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362" y="-7362"/>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3"/>
          <p:cNvSpPr/>
          <p:nvPr/>
        </p:nvSpPr>
        <p:spPr>
          <a:xfrm>
            <a:off x="-7362" y="-7362"/>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32" name="Google Shape;132;p13"/>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33" name="Google Shape;133;p13"/>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3">
  <p:cSld name="TITLE_AND_BODY_4_1_1">
    <p:spTree>
      <p:nvGrpSpPr>
        <p:cNvPr id="1" name="Shape 145"/>
        <p:cNvGrpSpPr/>
        <p:nvPr/>
      </p:nvGrpSpPr>
      <p:grpSpPr>
        <a:xfrm>
          <a:off x="0" y="0"/>
          <a:ext cx="0" cy="0"/>
          <a:chOff x="0" y="0"/>
          <a:chExt cx="0" cy="0"/>
        </a:xfrm>
      </p:grpSpPr>
      <p:sp>
        <p:nvSpPr>
          <p:cNvPr id="146" name="Google Shape;146;p15"/>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15"/>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flipH="1">
            <a:off x="4" y="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0" y="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152;p15"/>
          <p:cNvSpPr/>
          <p:nvPr/>
        </p:nvSpPr>
        <p:spPr>
          <a:xfrm>
            <a:off x="0" y="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54" name="Google Shape;154;p15"/>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55" name="Google Shape;155;p15"/>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rgbClr val="314256"/>
              </a:buClr>
              <a:buSzPts val="2400"/>
              <a:buFont typeface="Montserrat"/>
              <a:buNone/>
              <a:defRPr sz="2400" b="1">
                <a:solidFill>
                  <a:srgbClr val="314256"/>
                </a:solidFill>
                <a:latin typeface="Montserrat"/>
                <a:ea typeface="Montserrat"/>
                <a:cs typeface="Montserrat"/>
                <a:sym typeface="Montserrat"/>
              </a:defRPr>
            </a:lvl1pPr>
            <a:lvl2pPr lvl="1"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2pPr>
            <a:lvl3pPr lvl="2"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3pPr>
            <a:lvl4pPr lvl="3"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4pPr>
            <a:lvl5pPr lvl="4"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5pPr>
            <a:lvl6pPr lvl="5"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6pPr>
            <a:lvl7pPr lvl="6"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7pPr>
            <a:lvl8pPr lvl="7"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8pPr>
            <a:lvl9pPr lvl="8"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1pPr>
            <a:lvl2pPr marL="914400" lvl="1"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2pPr>
            <a:lvl3pPr marL="1371600" lvl="2"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3pPr>
            <a:lvl4pPr marL="1828800" lvl="3"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4pPr>
            <a:lvl5pPr marL="2286000" lvl="4"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5pPr>
            <a:lvl6pPr marL="2743200" lvl="5"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6pPr>
            <a:lvl7pPr marL="3200400" lvl="6"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7pPr>
            <a:lvl8pPr marL="3657600" lvl="7"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8pPr>
            <a:lvl9pPr marL="4114800" lvl="8" indent="-304800" rtl="0">
              <a:lnSpc>
                <a:spcPct val="115000"/>
              </a:lnSpc>
              <a:spcBef>
                <a:spcPts val="0"/>
              </a:spcBef>
              <a:spcAft>
                <a:spcPts val="0"/>
              </a:spcAft>
              <a:buClr>
                <a:srgbClr val="999999"/>
              </a:buClr>
              <a:buSzPts val="1200"/>
              <a:buFont typeface="Cabin"/>
              <a:buChar char="■"/>
              <a:defRPr sz="1200">
                <a:solidFill>
                  <a:srgbClr val="999999"/>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741702" y="4749900"/>
            <a:ext cx="402300" cy="393600"/>
          </a:xfrm>
          <a:prstGeom prst="rect">
            <a:avLst/>
          </a:prstGeom>
          <a:noFill/>
          <a:ln>
            <a:noFill/>
          </a:ln>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 Id="rId9"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jpeg"/><Relationship Id="rId7"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9.jpeg"/><Relationship Id="rId5" Type="http://schemas.openxmlformats.org/officeDocument/2006/relationships/image" Target="../media/image57.jpe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6.png"/><Relationship Id="rId7"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61.png"/><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71.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5.pn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jpeg"/><Relationship Id="rId3" Type="http://schemas.openxmlformats.org/officeDocument/2006/relationships/image" Target="../media/image83.png"/><Relationship Id="rId21" Type="http://schemas.openxmlformats.org/officeDocument/2006/relationships/image" Target="../media/image2.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82.png"/><Relationship Id="rId16" Type="http://schemas.openxmlformats.org/officeDocument/2006/relationships/image" Target="../media/image96.jpeg"/><Relationship Id="rId20" Type="http://schemas.openxmlformats.org/officeDocument/2006/relationships/image" Target="../media/image100.tiff"/><Relationship Id="rId1" Type="http://schemas.openxmlformats.org/officeDocument/2006/relationships/slideLayout" Target="../slideLayouts/slideLayout6.xml"/><Relationship Id="rId6" Type="http://schemas.openxmlformats.org/officeDocument/2006/relationships/image" Target="../media/image86.tiff"/><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png"/><Relationship Id="rId19" Type="http://schemas.openxmlformats.org/officeDocument/2006/relationships/image" Target="../media/image99.jpe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1.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jpeg"/><Relationship Id="rId1" Type="http://schemas.openxmlformats.org/officeDocument/2006/relationships/slideLayout" Target="../slideLayouts/slideLayout5.xml"/><Relationship Id="rId6" Type="http://schemas.openxmlformats.org/officeDocument/2006/relationships/image" Target="../media/image114.jpeg"/><Relationship Id="rId5" Type="http://schemas.openxmlformats.org/officeDocument/2006/relationships/image" Target="../media/image113.png"/><Relationship Id="rId4" Type="http://schemas.openxmlformats.org/officeDocument/2006/relationships/image" Target="../media/image112.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y-bits.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diagramData" Target="../diagrams/data3.xml"/><Relationship Id="rId21" Type="http://schemas.openxmlformats.org/officeDocument/2006/relationships/diagramQuickStyle" Target="../diagrams/quickStyle5.xml"/><Relationship Id="rId7" Type="http://schemas.microsoft.com/office/2007/relationships/diagramDrawing" Target="../diagrams/drawing3.xml"/><Relationship Id="rId12" Type="http://schemas.openxmlformats.org/officeDocument/2006/relationships/image" Target="../media/image32.jpeg"/><Relationship Id="rId17" Type="http://schemas.openxmlformats.org/officeDocument/2006/relationships/diagramColors" Target="../diagrams/colors4.xml"/><Relationship Id="rId25" Type="http://schemas.openxmlformats.org/officeDocument/2006/relationships/diagramLayout" Target="../diagrams/layout6.xml"/><Relationship Id="rId2" Type="http://schemas.openxmlformats.org/officeDocument/2006/relationships/notesSlide" Target="../notesSlides/notesSlide3.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image" Target="../media/image31.png"/><Relationship Id="rId24" Type="http://schemas.openxmlformats.org/officeDocument/2006/relationships/diagramData" Target="../diagrams/data6.xml"/><Relationship Id="rId5" Type="http://schemas.openxmlformats.org/officeDocument/2006/relationships/diagramQuickStyle" Target="../diagrams/quickStyle3.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image" Target="../media/image30.png"/><Relationship Id="rId19" Type="http://schemas.openxmlformats.org/officeDocument/2006/relationships/diagramData" Target="../diagrams/data5.xml"/><Relationship Id="rId4" Type="http://schemas.openxmlformats.org/officeDocument/2006/relationships/diagramLayout" Target="../diagrams/layout3.xml"/><Relationship Id="rId9" Type="http://schemas.openxmlformats.org/officeDocument/2006/relationships/image" Target="../media/image29.jpeg"/><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2.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91"/>
        <p:cNvGrpSpPr/>
        <p:nvPr/>
      </p:nvGrpSpPr>
      <p:grpSpPr>
        <a:xfrm>
          <a:off x="0" y="0"/>
          <a:ext cx="0" cy="0"/>
          <a:chOff x="0" y="0"/>
          <a:chExt cx="0" cy="0"/>
        </a:xfrm>
      </p:grpSpPr>
      <p:pic>
        <p:nvPicPr>
          <p:cNvPr id="5" name="Picture 4" descr="online-marketing-hIgeoQjS_iE-unsplash.jpg"/>
          <p:cNvPicPr>
            <a:picLocks noChangeAspect="1"/>
          </p:cNvPicPr>
          <p:nvPr/>
        </p:nvPicPr>
        <p:blipFill>
          <a:blip r:embed="rId3"/>
          <a:stretch>
            <a:fillRect/>
          </a:stretch>
        </p:blipFill>
        <p:spPr>
          <a:xfrm>
            <a:off x="0" y="0"/>
            <a:ext cx="9144000" cy="5143500"/>
          </a:xfrm>
          <a:prstGeom prst="rect">
            <a:avLst/>
          </a:prstGeom>
        </p:spPr>
      </p:pic>
      <p:sp>
        <p:nvSpPr>
          <p:cNvPr id="6" name="Google Shape;416;p37"/>
          <p:cNvSpPr/>
          <p:nvPr/>
        </p:nvSpPr>
        <p:spPr>
          <a:xfrm>
            <a:off x="0" y="3420000"/>
            <a:ext cx="9144000" cy="1723500"/>
          </a:xfrm>
          <a:prstGeom prst="rect">
            <a:avLst/>
          </a:prstGeom>
          <a:gradFill>
            <a:gsLst>
              <a:gs pos="0">
                <a:srgbClr val="FF4C00">
                  <a:alpha val="0"/>
                </a:srgbClr>
              </a:gs>
              <a:gs pos="100000">
                <a:srgbClr val="3E516C"/>
              </a:gs>
            </a:gsLst>
            <a:lin ang="5400012" scaled="0"/>
          </a:gradFill>
          <a:ln>
            <a:noFill/>
          </a:ln>
        </p:spPr>
        <p:txBody>
          <a:bodyPr spcFirstLastPara="1" wrap="square" lIns="91425" tIns="91425" rIns="91425" bIns="91425" anchor="ctr" anchorCtr="0">
            <a:noAutofit/>
          </a:bodyPr>
          <a:lstStyle/>
          <a:p>
            <a:pPr lvl="0" algn="ctr"/>
            <a:endParaRPr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590550"/>
            <a:ext cx="2859026" cy="1066800"/>
          </a:xfrm>
          <a:prstGeom prst="rect">
            <a:avLst/>
          </a:prstGeom>
        </p:spPr>
      </p:pic>
      <p:sp>
        <p:nvSpPr>
          <p:cNvPr id="11" name="Rectangle 10"/>
          <p:cNvSpPr/>
          <p:nvPr/>
        </p:nvSpPr>
        <p:spPr>
          <a:xfrm>
            <a:off x="304800" y="3943350"/>
            <a:ext cx="4462216" cy="677108"/>
          </a:xfrm>
          <a:prstGeom prst="rect">
            <a:avLst/>
          </a:prstGeom>
        </p:spPr>
        <p:txBody>
          <a:bodyPr wrap="none">
            <a:spAutoFit/>
          </a:bodyPr>
          <a:lstStyle/>
          <a:p>
            <a:pPr lvl="0" algn="ctr">
              <a:defRPr/>
            </a:pPr>
            <a:r>
              <a:rPr lang="en-US" sz="3800" b="1" dirty="0">
                <a:latin typeface="Noto Sans" panose="020B0502040504020204" pitchFamily="34"/>
                <a:ea typeface="Noto Sans" panose="020B0502040504020204" pitchFamily="34"/>
                <a:cs typeface="Noto Sans" panose="020B0502040504020204" pitchFamily="34"/>
              </a:rPr>
              <a:t>Hospital </a:t>
            </a:r>
            <a:r>
              <a:rPr lang="en-US" sz="3800" b="1" dirty="0">
                <a:solidFill>
                  <a:schemeClr val="accent4"/>
                </a:solidFill>
                <a:latin typeface="Noto Sans" panose="020B0502040504020204" pitchFamily="34"/>
                <a:ea typeface="Noto Sans" panose="020B0502040504020204" pitchFamily="34"/>
                <a:cs typeface="Noto Sans" panose="020B0502040504020204" pitchFamily="34"/>
              </a:rPr>
              <a:t>Solutions</a:t>
            </a:r>
          </a:p>
          <a:p>
            <a:pPr lvl="0">
              <a:defRPr/>
            </a:pPr>
            <a:endParaRPr lang="en-US" sz="3800" b="1" dirty="0">
              <a:solidFill>
                <a:schemeClr val="accent4"/>
              </a:solidFill>
              <a:latin typeface="Noto Sans" panose="020B0502040504020204" pitchFamily="34"/>
              <a:ea typeface="Noto Sans" panose="020B0502040504020204" pitchFamily="34"/>
              <a:cs typeface="Noto Sans" panose="020B0502040504020204" pitchFamily="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219200" y="209550"/>
            <a:ext cx="9024456" cy="461665"/>
          </a:xfrm>
          <a:prstGeom prst="rect">
            <a:avLst/>
          </a:prstGeom>
          <a:noFill/>
        </p:spPr>
        <p:txBody>
          <a:bodyPr wrap="square" rtlCol="0">
            <a:spAutoFit/>
          </a:bodyPr>
          <a:lstStyle/>
          <a:p>
            <a:pPr algn="ctr">
              <a:defRPr/>
            </a:pPr>
            <a:r>
              <a:rPr lang="en-US" sz="2400" b="1" dirty="0">
                <a:solidFill>
                  <a:schemeClr val="tx1"/>
                </a:solidFill>
                <a:latin typeface="Noto Sans"/>
              </a:rPr>
              <a:t>AI </a:t>
            </a:r>
            <a:r>
              <a:rPr lang="en-US" sz="2400" b="1" dirty="0">
                <a:solidFill>
                  <a:schemeClr val="accent1"/>
                </a:solidFill>
                <a:latin typeface="Noto Sans"/>
              </a:rPr>
              <a:t>ENABLED </a:t>
            </a:r>
            <a:r>
              <a:rPr lang="en-US" sz="2400" b="1" dirty="0"/>
              <a:t>STETHOSCOPE</a:t>
            </a:r>
            <a:endParaRPr lang="en-GB" sz="2400" b="1" dirty="0">
              <a:solidFill>
                <a:schemeClr val="accent1"/>
              </a:solidFill>
              <a:latin typeface="Noto Sans"/>
            </a:endParaRP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6" name="Picture 15" descr="Screen Shot 2019-08-12 at 2.45.32 AM.png"/>
          <p:cNvPicPr>
            <a:picLocks noChangeAspect="1"/>
          </p:cNvPicPr>
          <p:nvPr/>
        </p:nvPicPr>
        <p:blipFill>
          <a:blip r:embed="rId3"/>
          <a:stretch>
            <a:fillRect/>
          </a:stretch>
        </p:blipFill>
        <p:spPr>
          <a:xfrm>
            <a:off x="5312968" y="1312314"/>
            <a:ext cx="1206500" cy="977900"/>
          </a:xfrm>
          <a:prstGeom prst="rect">
            <a:avLst/>
          </a:prstGeom>
        </p:spPr>
      </p:pic>
      <p:pic>
        <p:nvPicPr>
          <p:cNvPr id="17" name="Picture 16" descr="Screen Shot 2019-08-12 at 2.46.27 AM.png"/>
          <p:cNvPicPr>
            <a:picLocks noChangeAspect="1"/>
          </p:cNvPicPr>
          <p:nvPr/>
        </p:nvPicPr>
        <p:blipFill>
          <a:blip r:embed="rId4"/>
          <a:stretch>
            <a:fillRect/>
          </a:stretch>
        </p:blipFill>
        <p:spPr>
          <a:xfrm>
            <a:off x="7178590" y="3083770"/>
            <a:ext cx="1551036" cy="1026553"/>
          </a:xfrm>
          <a:prstGeom prst="rect">
            <a:avLst/>
          </a:prstGeom>
        </p:spPr>
      </p:pic>
      <p:sp>
        <p:nvSpPr>
          <p:cNvPr id="18" name="TextBox 17"/>
          <p:cNvSpPr txBox="1"/>
          <p:nvPr/>
        </p:nvSpPr>
        <p:spPr>
          <a:xfrm>
            <a:off x="295902" y="4576425"/>
            <a:ext cx="1931501" cy="353943"/>
          </a:xfrm>
          <a:prstGeom prst="rect">
            <a:avLst/>
          </a:prstGeom>
          <a:noFill/>
        </p:spPr>
        <p:txBody>
          <a:bodyPr wrap="none" rtlCol="0">
            <a:spAutoFit/>
          </a:bodyPr>
          <a:lstStyle/>
          <a:p>
            <a:r>
              <a:rPr lang="en-US" sz="1700" b="1" dirty="0"/>
              <a:t>Digital Stethoscope</a:t>
            </a:r>
          </a:p>
        </p:txBody>
      </p:sp>
      <p:sp>
        <p:nvSpPr>
          <p:cNvPr id="20" name="TextBox 19"/>
          <p:cNvSpPr txBox="1"/>
          <p:nvPr/>
        </p:nvSpPr>
        <p:spPr>
          <a:xfrm>
            <a:off x="1866028" y="3585825"/>
            <a:ext cx="2637686" cy="353943"/>
          </a:xfrm>
          <a:prstGeom prst="rect">
            <a:avLst/>
          </a:prstGeom>
          <a:noFill/>
        </p:spPr>
        <p:txBody>
          <a:bodyPr wrap="none" rtlCol="0">
            <a:spAutoFit/>
          </a:bodyPr>
          <a:lstStyle/>
          <a:p>
            <a:r>
              <a:rPr lang="en-US" sz="1700" b="1" dirty="0"/>
              <a:t>Listen, Visualize and record</a:t>
            </a:r>
          </a:p>
        </p:txBody>
      </p:sp>
      <p:sp>
        <p:nvSpPr>
          <p:cNvPr id="21" name="TextBox 20"/>
          <p:cNvSpPr txBox="1"/>
          <p:nvPr/>
        </p:nvSpPr>
        <p:spPr>
          <a:xfrm>
            <a:off x="3505200" y="895350"/>
            <a:ext cx="2160267" cy="784830"/>
          </a:xfrm>
          <a:prstGeom prst="rect">
            <a:avLst/>
          </a:prstGeom>
          <a:noFill/>
        </p:spPr>
        <p:txBody>
          <a:bodyPr wrap="square" rtlCol="0">
            <a:spAutoFit/>
          </a:bodyPr>
          <a:lstStyle/>
          <a:p>
            <a:pPr algn="ctr"/>
            <a:r>
              <a:rPr lang="en-US" sz="1500" b="1" dirty="0"/>
              <a:t>AI &amp; cloud driven heart lung symptom based abnormalities detection</a:t>
            </a:r>
          </a:p>
        </p:txBody>
      </p:sp>
      <p:sp>
        <p:nvSpPr>
          <p:cNvPr id="22" name="TextBox 21"/>
          <p:cNvSpPr txBox="1"/>
          <p:nvPr/>
        </p:nvSpPr>
        <p:spPr>
          <a:xfrm>
            <a:off x="7519445" y="4110323"/>
            <a:ext cx="1100031" cy="276999"/>
          </a:xfrm>
          <a:prstGeom prst="rect">
            <a:avLst/>
          </a:prstGeom>
          <a:noFill/>
        </p:spPr>
        <p:txBody>
          <a:bodyPr wrap="none" rtlCol="0">
            <a:spAutoFit/>
          </a:bodyPr>
          <a:lstStyle/>
          <a:p>
            <a:pPr algn="ctr"/>
            <a:r>
              <a:rPr lang="en-US" sz="1200" b="1" dirty="0"/>
              <a:t>Tele medicine </a:t>
            </a:r>
          </a:p>
        </p:txBody>
      </p:sp>
      <p:cxnSp>
        <p:nvCxnSpPr>
          <p:cNvPr id="25" name="Straight Arrow Connector 24"/>
          <p:cNvCxnSpPr/>
          <p:nvPr/>
        </p:nvCxnSpPr>
        <p:spPr>
          <a:xfrm flipV="1">
            <a:off x="3329011" y="1998229"/>
            <a:ext cx="1297906" cy="9419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6" idx="3"/>
          </p:cNvCxnSpPr>
          <p:nvPr/>
        </p:nvCxnSpPr>
        <p:spPr>
          <a:xfrm>
            <a:off x="6519468" y="1801264"/>
            <a:ext cx="1322270" cy="108392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30" name="Picture 29" descr="Screen Shot 2019-08-12 at 2.47.02 AM.png"/>
          <p:cNvPicPr>
            <a:picLocks noChangeAspect="1"/>
          </p:cNvPicPr>
          <p:nvPr/>
        </p:nvPicPr>
        <p:blipFill>
          <a:blip r:embed="rId5"/>
          <a:stretch>
            <a:fillRect/>
          </a:stretch>
        </p:blipFill>
        <p:spPr>
          <a:xfrm>
            <a:off x="0" y="2952750"/>
            <a:ext cx="1713259" cy="1237354"/>
          </a:xfrm>
          <a:prstGeom prst="rect">
            <a:avLst/>
          </a:prstGeom>
        </p:spPr>
      </p:pic>
      <p:sp>
        <p:nvSpPr>
          <p:cNvPr id="35" name="Freeform 34"/>
          <p:cNvSpPr/>
          <p:nvPr/>
        </p:nvSpPr>
        <p:spPr>
          <a:xfrm>
            <a:off x="1295400" y="3105150"/>
            <a:ext cx="1422739" cy="630971"/>
          </a:xfrm>
          <a:custGeom>
            <a:avLst/>
            <a:gdLst>
              <a:gd name="connsiteX0" fmla="*/ 0 w 1422739"/>
              <a:gd name="connsiteY0" fmla="*/ 612653 h 630971"/>
              <a:gd name="connsiteX1" fmla="*/ 573980 w 1422739"/>
              <a:gd name="connsiteY1" fmla="*/ 539378 h 630971"/>
              <a:gd name="connsiteX2" fmla="*/ 598405 w 1422739"/>
              <a:gd name="connsiteY2" fmla="*/ 63097 h 630971"/>
              <a:gd name="connsiteX3" fmla="*/ 1294509 w 1422739"/>
              <a:gd name="connsiteY3" fmla="*/ 160795 h 630971"/>
              <a:gd name="connsiteX4" fmla="*/ 1367783 w 1422739"/>
              <a:gd name="connsiteY4" fmla="*/ 234070 h 630971"/>
              <a:gd name="connsiteX5" fmla="*/ 1367783 w 1422739"/>
              <a:gd name="connsiteY5" fmla="*/ 234070 h 63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739" h="630971">
                <a:moveTo>
                  <a:pt x="0" y="612653"/>
                </a:moveTo>
                <a:cubicBezTo>
                  <a:pt x="237123" y="621812"/>
                  <a:pt x="474246" y="630971"/>
                  <a:pt x="573980" y="539378"/>
                </a:cubicBezTo>
                <a:cubicBezTo>
                  <a:pt x="673714" y="447785"/>
                  <a:pt x="478317" y="126194"/>
                  <a:pt x="598405" y="63097"/>
                </a:cubicBezTo>
                <a:cubicBezTo>
                  <a:pt x="718493" y="0"/>
                  <a:pt x="1166279" y="132300"/>
                  <a:pt x="1294509" y="160795"/>
                </a:cubicBezTo>
                <a:cubicBezTo>
                  <a:pt x="1422739" y="189290"/>
                  <a:pt x="1367783" y="234070"/>
                  <a:pt x="1367783" y="234070"/>
                </a:cubicBezTo>
                <a:lnTo>
                  <a:pt x="1367783" y="23407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6"/>
          <a:stretch>
            <a:fillRect/>
          </a:stretch>
        </p:blipFill>
        <p:spPr>
          <a:xfrm flipH="1">
            <a:off x="2514600" y="2343150"/>
            <a:ext cx="763210" cy="1076384"/>
          </a:xfrm>
          <a:prstGeom prst="rect">
            <a:avLst/>
          </a:prstGeom>
        </p:spPr>
      </p:pic>
    </p:spTree>
    <p:extLst>
      <p:ext uri="{BB962C8B-B14F-4D97-AF65-F5344CB8AC3E}">
        <p14:creationId xmlns:p14="http://schemas.microsoft.com/office/powerpoint/2010/main" val="406126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8000" y="2647950"/>
            <a:ext cx="7866000" cy="733200"/>
          </a:xfrm>
        </p:spPr>
        <p:txBody>
          <a:bodyPr/>
          <a:lstStyle/>
          <a:p>
            <a:r>
              <a:rPr lang="en-US" b="1" dirty="0"/>
              <a:t>HR Solutions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76800" y="514350"/>
            <a:ext cx="3313828" cy="461665"/>
          </a:xfrm>
          <a:prstGeom prst="rect">
            <a:avLst/>
          </a:prstGeom>
        </p:spPr>
        <p:txBody>
          <a:bodyPr wrap="none">
            <a:spAutoFit/>
          </a:bodyPr>
          <a:lstStyle/>
          <a:p>
            <a:pPr algn="ctr">
              <a:defRPr/>
            </a:pPr>
            <a:r>
              <a:rPr lang="en-US" sz="2400" b="1" dirty="0">
                <a:solidFill>
                  <a:schemeClr val="tx1"/>
                </a:solidFill>
                <a:latin typeface="Noto Sans"/>
              </a:rPr>
              <a:t>VIDEO </a:t>
            </a:r>
            <a:r>
              <a:rPr lang="en-US" sz="2400" b="1" dirty="0">
                <a:solidFill>
                  <a:schemeClr val="accent1"/>
                </a:solidFill>
                <a:latin typeface="Noto Sans"/>
              </a:rPr>
              <a:t>ATTENDANCE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5">
            <a:extLst>
              <a:ext uri="{FF2B5EF4-FFF2-40B4-BE49-F238E27FC236}">
                <a16:creationId xmlns:a16="http://schemas.microsoft.com/office/drawing/2014/main" id="{B971CAE4-37C7-8048-8948-C6D557769903}"/>
              </a:ext>
            </a:extLst>
          </p:cNvPr>
          <p:cNvPicPr>
            <a:picLocks noChangeAspect="1"/>
          </p:cNvPicPr>
          <p:nvPr/>
        </p:nvPicPr>
        <p:blipFill>
          <a:blip r:embed="rId3" cstate="print"/>
          <a:stretch>
            <a:fillRect/>
          </a:stretch>
        </p:blipFill>
        <p:spPr>
          <a:xfrm>
            <a:off x="482821" y="2625344"/>
            <a:ext cx="453988" cy="500066"/>
          </a:xfrm>
          <a:prstGeom prst="rect">
            <a:avLst/>
          </a:prstGeom>
        </p:spPr>
      </p:pic>
      <p:sp>
        <p:nvSpPr>
          <p:cNvPr id="7" name="Oval 6">
            <a:extLst>
              <a:ext uri="{FF2B5EF4-FFF2-40B4-BE49-F238E27FC236}">
                <a16:creationId xmlns:a16="http://schemas.microsoft.com/office/drawing/2014/main" id="{B2C64199-8920-4B40-9E97-B69DDABC62D8}"/>
              </a:ext>
            </a:extLst>
          </p:cNvPr>
          <p:cNvSpPr/>
          <p:nvPr/>
        </p:nvSpPr>
        <p:spPr>
          <a:xfrm>
            <a:off x="411383" y="2196716"/>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4322" t="-3297" r="1635"/>
          <a:stretch/>
        </p:blipFill>
        <p:spPr>
          <a:xfrm>
            <a:off x="990600" y="2647950"/>
            <a:ext cx="811877" cy="524715"/>
          </a:xfrm>
          <a:prstGeom prst="rect">
            <a:avLst/>
          </a:prstGeom>
        </p:spPr>
      </p:pic>
      <p:pic>
        <p:nvPicPr>
          <p:cNvPr id="10" name="Picture 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8269" y="3551752"/>
            <a:ext cx="777888" cy="708375"/>
          </a:xfrm>
          <a:prstGeom prst="rect">
            <a:avLst/>
          </a:prstGeom>
        </p:spPr>
      </p:pic>
      <p:sp>
        <p:nvSpPr>
          <p:cNvPr id="11" name="Oval 10">
            <a:extLst>
              <a:ext uri="{FF2B5EF4-FFF2-40B4-BE49-F238E27FC236}">
                <a16:creationId xmlns:a16="http://schemas.microsoft.com/office/drawing/2014/main" id="{C8B9C6D0-3688-4A30-BF0A-B21713DA7795}"/>
              </a:ext>
            </a:extLst>
          </p:cNvPr>
          <p:cNvSpPr/>
          <p:nvPr/>
        </p:nvSpPr>
        <p:spPr>
          <a:xfrm>
            <a:off x="5562600" y="3409950"/>
            <a:ext cx="929225" cy="991981"/>
          </a:xfrm>
          <a:prstGeom prst="ellipse">
            <a:avLst/>
          </a:prstGeom>
          <a:solidFill>
            <a:schemeClr val="accent1">
              <a:lumMod val="40000"/>
              <a:lumOff val="6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595;p46"/>
          <p:cNvPicPr preferRelativeResize="0"/>
          <p:nvPr/>
        </p:nvPicPr>
        <p:blipFill rotWithShape="1">
          <a:blip r:embed="rId6">
            <a:clrChange>
              <a:clrFrom>
                <a:srgbClr val="FFFFFF"/>
              </a:clrFrom>
              <a:clrTo>
                <a:srgbClr val="FFFFFF">
                  <a:alpha val="0"/>
                </a:srgbClr>
              </a:clrTo>
            </a:clrChange>
            <a:alphaModFix/>
          </a:blip>
          <a:srcRect/>
          <a:stretch/>
        </p:blipFill>
        <p:spPr>
          <a:xfrm>
            <a:off x="2971800" y="2495550"/>
            <a:ext cx="904285" cy="709842"/>
          </a:xfrm>
          <a:prstGeom prst="rect">
            <a:avLst/>
          </a:prstGeom>
          <a:noFill/>
          <a:ln>
            <a:noFill/>
          </a:ln>
        </p:spPr>
      </p:pic>
      <p:pic>
        <p:nvPicPr>
          <p:cNvPr id="15" name="Picture 14" descr="Yes-icon.png"/>
          <p:cNvPicPr>
            <a:picLocks noChangeAspect="1"/>
          </p:cNvPicPr>
          <p:nvPr/>
        </p:nvPicPr>
        <p:blipFill>
          <a:blip r:embed="rId7"/>
          <a:stretch>
            <a:fillRect/>
          </a:stretch>
        </p:blipFill>
        <p:spPr>
          <a:xfrm>
            <a:off x="5562600" y="1276350"/>
            <a:ext cx="990600" cy="990600"/>
          </a:xfrm>
          <a:prstGeom prst="rect">
            <a:avLst/>
          </a:prstGeom>
        </p:spPr>
      </p:pic>
      <p:cxnSp>
        <p:nvCxnSpPr>
          <p:cNvPr id="17" name="Elbow Connector 16"/>
          <p:cNvCxnSpPr/>
          <p:nvPr/>
        </p:nvCxnSpPr>
        <p:spPr>
          <a:xfrm flipV="1">
            <a:off x="3962400" y="1733550"/>
            <a:ext cx="1524000" cy="10668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4038600" y="2800350"/>
            <a:ext cx="1371600" cy="10668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3"/>
          </p:cNvCxnSpPr>
          <p:nvPr/>
        </p:nvCxnSpPr>
        <p:spPr>
          <a:xfrm flipV="1">
            <a:off x="1802477" y="2876550"/>
            <a:ext cx="1016923" cy="3375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705600" y="1504950"/>
            <a:ext cx="1980029" cy="523220"/>
          </a:xfrm>
          <a:prstGeom prst="rect">
            <a:avLst/>
          </a:prstGeom>
          <a:noFill/>
        </p:spPr>
        <p:txBody>
          <a:bodyPr wrap="none" rtlCol="0">
            <a:spAutoFit/>
          </a:bodyPr>
          <a:lstStyle/>
          <a:p>
            <a:pPr>
              <a:buFont typeface="Arial"/>
              <a:buChar char="•"/>
            </a:pPr>
            <a:r>
              <a:rPr lang="en-US" dirty="0"/>
              <a:t>Authorized Person</a:t>
            </a:r>
          </a:p>
          <a:p>
            <a:pPr>
              <a:buFont typeface="Arial"/>
              <a:buChar char="•"/>
            </a:pPr>
            <a:r>
              <a:rPr lang="en-US" dirty="0"/>
              <a:t>Attendance Recorded</a:t>
            </a:r>
          </a:p>
        </p:txBody>
      </p:sp>
      <p:sp>
        <p:nvSpPr>
          <p:cNvPr id="25" name="TextBox 24"/>
          <p:cNvSpPr txBox="1"/>
          <p:nvPr/>
        </p:nvSpPr>
        <p:spPr>
          <a:xfrm>
            <a:off x="6705600" y="3638550"/>
            <a:ext cx="1980029" cy="523220"/>
          </a:xfrm>
          <a:prstGeom prst="rect">
            <a:avLst/>
          </a:prstGeom>
          <a:noFill/>
        </p:spPr>
        <p:txBody>
          <a:bodyPr wrap="none" rtlCol="0">
            <a:spAutoFit/>
          </a:bodyPr>
          <a:lstStyle/>
          <a:p>
            <a:pPr>
              <a:buFont typeface="Arial"/>
              <a:buChar char="•"/>
            </a:pPr>
            <a:r>
              <a:rPr lang="en-US" dirty="0"/>
              <a:t>Unauthorized Person</a:t>
            </a:r>
          </a:p>
          <a:p>
            <a:pPr>
              <a:buFont typeface="Arial"/>
              <a:buChar char="•"/>
            </a:pPr>
            <a:r>
              <a:rPr lang="en-US" dirty="0"/>
              <a:t>Alert sent</a:t>
            </a:r>
          </a:p>
        </p:txBody>
      </p:sp>
      <p:sp>
        <p:nvSpPr>
          <p:cNvPr id="26" name="Google Shape;610;p46"/>
          <p:cNvSpPr txBox="1"/>
          <p:nvPr/>
        </p:nvSpPr>
        <p:spPr>
          <a:xfrm>
            <a:off x="1981200" y="3257550"/>
            <a:ext cx="2880900" cy="23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 sz="1200" dirty="0">
                <a:solidFill>
                  <a:srgbClr val="282F39"/>
                </a:solidFill>
                <a:latin typeface="+mn-lt"/>
                <a:ea typeface="Calibri"/>
                <a:cs typeface="Calibri"/>
                <a:sym typeface="Calibri"/>
              </a:rPr>
              <a:t>Convolution Neural Network</a:t>
            </a:r>
            <a:endParaRPr sz="1200" dirty="0">
              <a:solidFill>
                <a:srgbClr val="282F39"/>
              </a:solidFill>
              <a:latin typeface="+mn-lt"/>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666750"/>
            <a:ext cx="4311397" cy="461665"/>
          </a:xfrm>
          <a:prstGeom prst="rect">
            <a:avLst/>
          </a:prstGeom>
        </p:spPr>
        <p:txBody>
          <a:bodyPr wrap="none">
            <a:spAutoFit/>
          </a:bodyPr>
          <a:lstStyle/>
          <a:p>
            <a:pPr algn="ctr">
              <a:defRPr/>
            </a:pPr>
            <a:r>
              <a:rPr lang="en-US" sz="2400" b="1" dirty="0">
                <a:solidFill>
                  <a:schemeClr val="tx1"/>
                </a:solidFill>
                <a:latin typeface="Noto Sans"/>
              </a:rPr>
              <a:t>OPTION 1: </a:t>
            </a:r>
            <a:r>
              <a:rPr lang="en-US" sz="2400" b="1" dirty="0">
                <a:solidFill>
                  <a:schemeClr val="accent1"/>
                </a:solidFill>
                <a:latin typeface="Noto Sans"/>
              </a:rPr>
              <a:t>CAMERA BASED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2" descr="Video chat camera web cam flat icon Royalty Free Vecto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2590800" y="1657350"/>
            <a:ext cx="374906" cy="395309"/>
          </a:xfrm>
          <a:prstGeom prst="rect">
            <a:avLst/>
          </a:prstGeom>
          <a:solidFill>
            <a:srgbClr val="FFFF00"/>
          </a:solidFill>
        </p:spPr>
      </p:pic>
      <p:pic>
        <p:nvPicPr>
          <p:cNvPr id="7" name="Picture 2" descr="Video chat camera web cam flat icon Royalty Free Vecto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4191000" y="1657350"/>
            <a:ext cx="374906" cy="395309"/>
          </a:xfrm>
          <a:prstGeom prst="rect">
            <a:avLst/>
          </a:prstGeom>
          <a:solidFill>
            <a:srgbClr val="00B050"/>
          </a:solidFill>
        </p:spPr>
      </p:pic>
      <p:cxnSp>
        <p:nvCxnSpPr>
          <p:cNvPr id="8" name="Straight Arrow Connector 7"/>
          <p:cNvCxnSpPr/>
          <p:nvPr/>
        </p:nvCxnSpPr>
        <p:spPr>
          <a:xfrm>
            <a:off x="4474210" y="2546713"/>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80611" y="1826633"/>
            <a:ext cx="1183628" cy="1183628"/>
          </a:xfrm>
          <a:prstGeom prst="rect">
            <a:avLst/>
          </a:prstGeom>
        </p:spPr>
      </p:pic>
      <p:pic>
        <p:nvPicPr>
          <p:cNvPr id="10" name="Picture 7" descr="せっ生 Images, Stock Photos &amp; Vectors | Shutterstock"/>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11127"/>
          <a:stretch/>
        </p:blipFill>
        <p:spPr bwMode="auto">
          <a:xfrm>
            <a:off x="381000" y="1885950"/>
            <a:ext cx="1152128" cy="10019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1442507" y="2535833"/>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53582" y="2560117"/>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9" descr="Integration Api Images, Stock Photos &amp; Vectors | Shutterstock"/>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171377" y="1523584"/>
            <a:ext cx="1667823" cy="13520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1" descr="hospital sign red cross | The Ready Writer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5632" y="2059456"/>
            <a:ext cx="268673" cy="1791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2866C73-EDF7-47A4-9D19-1C81E450F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0" y="1885950"/>
            <a:ext cx="812819" cy="909775"/>
          </a:xfrm>
          <a:prstGeom prst="rect">
            <a:avLst/>
          </a:prstGeom>
        </p:spPr>
      </p:pic>
      <p:pic>
        <p:nvPicPr>
          <p:cNvPr id="16" name="Picture 5"/>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2190750"/>
            <a:ext cx="721509" cy="72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a:extLst>
              <a:ext uri="{FF2B5EF4-FFF2-40B4-BE49-F238E27FC236}">
                <a16:creationId xmlns:a16="http://schemas.microsoft.com/office/drawing/2014/main" id="{74B3BCFF-7B77-4C43-9D85-14871DCE5C24}"/>
              </a:ext>
            </a:extLst>
          </p:cNvPr>
          <p:cNvSpPr txBox="1"/>
          <p:nvPr/>
        </p:nvSpPr>
        <p:spPr>
          <a:xfrm>
            <a:off x="228600" y="3257550"/>
            <a:ext cx="1524367" cy="830997"/>
          </a:xfrm>
          <a:prstGeom prst="rect">
            <a:avLst/>
          </a:prstGeom>
          <a:noFill/>
        </p:spPr>
        <p:txBody>
          <a:bodyPr wrap="square" rtlCol="0">
            <a:spAutoFit/>
          </a:bodyPr>
          <a:lstStyle/>
          <a:p>
            <a:pPr algn="ctr"/>
            <a:r>
              <a:rPr lang="en-IN" sz="1200" dirty="0"/>
              <a:t>Employee Enterns the hospital and stand near a designated camera</a:t>
            </a:r>
          </a:p>
        </p:txBody>
      </p:sp>
      <p:sp>
        <p:nvSpPr>
          <p:cNvPr id="18" name="TextBox 17">
            <a:extLst>
              <a:ext uri="{FF2B5EF4-FFF2-40B4-BE49-F238E27FC236}">
                <a16:creationId xmlns:a16="http://schemas.microsoft.com/office/drawing/2014/main" id="{74B3BCFF-7B77-4C43-9D85-14871DCE5C24}"/>
              </a:ext>
            </a:extLst>
          </p:cNvPr>
          <p:cNvSpPr txBox="1"/>
          <p:nvPr/>
        </p:nvSpPr>
        <p:spPr>
          <a:xfrm>
            <a:off x="2590800" y="3257550"/>
            <a:ext cx="1981200" cy="461665"/>
          </a:xfrm>
          <a:prstGeom prst="rect">
            <a:avLst/>
          </a:prstGeom>
          <a:noFill/>
        </p:spPr>
        <p:txBody>
          <a:bodyPr wrap="square" rtlCol="0">
            <a:spAutoFit/>
          </a:bodyPr>
          <a:lstStyle/>
          <a:p>
            <a:pPr algn="ctr"/>
            <a:r>
              <a:rPr lang="en-IN" sz="1200" dirty="0"/>
              <a:t>Yellow: Analyzing face</a:t>
            </a:r>
          </a:p>
          <a:p>
            <a:pPr algn="ctr"/>
            <a:r>
              <a:rPr lang="en-IN" sz="1200" dirty="0"/>
              <a:t>Green: Face Recognized</a:t>
            </a:r>
          </a:p>
        </p:txBody>
      </p:sp>
      <p:sp>
        <p:nvSpPr>
          <p:cNvPr id="19" name="TextBox 18">
            <a:extLst>
              <a:ext uri="{FF2B5EF4-FFF2-40B4-BE49-F238E27FC236}">
                <a16:creationId xmlns:a16="http://schemas.microsoft.com/office/drawing/2014/main" id="{74B3BCFF-7B77-4C43-9D85-14871DCE5C24}"/>
              </a:ext>
            </a:extLst>
          </p:cNvPr>
          <p:cNvSpPr txBox="1"/>
          <p:nvPr/>
        </p:nvSpPr>
        <p:spPr>
          <a:xfrm>
            <a:off x="4953000" y="3257550"/>
            <a:ext cx="1981200" cy="461665"/>
          </a:xfrm>
          <a:prstGeom prst="rect">
            <a:avLst/>
          </a:prstGeom>
          <a:noFill/>
        </p:spPr>
        <p:txBody>
          <a:bodyPr wrap="square" rtlCol="0">
            <a:spAutoFit/>
          </a:bodyPr>
          <a:lstStyle/>
          <a:p>
            <a:pPr algn="ctr"/>
            <a:r>
              <a:rPr lang="en-IN" sz="1200" dirty="0"/>
              <a:t>Data sent to Skybits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666750"/>
            <a:ext cx="5497419" cy="461665"/>
          </a:xfrm>
          <a:prstGeom prst="rect">
            <a:avLst/>
          </a:prstGeom>
        </p:spPr>
        <p:txBody>
          <a:bodyPr wrap="none">
            <a:spAutoFit/>
          </a:bodyPr>
          <a:lstStyle/>
          <a:p>
            <a:pPr algn="ctr">
              <a:defRPr/>
            </a:pPr>
            <a:r>
              <a:rPr lang="en-US" sz="2400" b="1" dirty="0">
                <a:solidFill>
                  <a:schemeClr val="tx1"/>
                </a:solidFill>
                <a:latin typeface="Noto Sans"/>
              </a:rPr>
              <a:t>OPTION 2: </a:t>
            </a:r>
            <a:r>
              <a:rPr lang="en-US" sz="2400" b="1" dirty="0">
                <a:solidFill>
                  <a:schemeClr val="accent1"/>
                </a:solidFill>
                <a:latin typeface="Noto Sans"/>
              </a:rPr>
              <a:t>PERSONAL MOBILE APP</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19" name="Rounded Rectangle 18"/>
          <p:cNvSpPr/>
          <p:nvPr/>
        </p:nvSpPr>
        <p:spPr>
          <a:xfrm>
            <a:off x="228600" y="1733550"/>
            <a:ext cx="8763000" cy="236220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4B3BCFF-7B77-4C43-9D85-14871DCE5C24}"/>
              </a:ext>
            </a:extLst>
          </p:cNvPr>
          <p:cNvSpPr txBox="1"/>
          <p:nvPr/>
        </p:nvSpPr>
        <p:spPr>
          <a:xfrm>
            <a:off x="381000" y="3638550"/>
            <a:ext cx="1524367" cy="461665"/>
          </a:xfrm>
          <a:prstGeom prst="rect">
            <a:avLst/>
          </a:prstGeom>
          <a:noFill/>
        </p:spPr>
        <p:txBody>
          <a:bodyPr wrap="square" rtlCol="0">
            <a:spAutoFit/>
          </a:bodyPr>
          <a:lstStyle/>
          <a:p>
            <a:pPr algn="ctr"/>
            <a:r>
              <a:rPr lang="en-IN" sz="1200" dirty="0"/>
              <a:t>Face-O-Detect mobile App</a:t>
            </a:r>
          </a:p>
        </p:txBody>
      </p:sp>
      <p:pic>
        <p:nvPicPr>
          <p:cNvPr id="21" name="Picture 20">
            <a:extLst>
              <a:ext uri="{FF2B5EF4-FFF2-40B4-BE49-F238E27FC236}">
                <a16:creationId xmlns:a16="http://schemas.microsoft.com/office/drawing/2014/main" id="{0FF0224F-DF13-4A05-966D-8AB7BF863BE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802" b="8965"/>
          <a:stretch/>
        </p:blipFill>
        <p:spPr>
          <a:xfrm>
            <a:off x="457200" y="2343150"/>
            <a:ext cx="1232106" cy="1265689"/>
          </a:xfrm>
          <a:prstGeom prst="rect">
            <a:avLst/>
          </a:prstGeom>
        </p:spPr>
      </p:pic>
      <p:pic>
        <p:nvPicPr>
          <p:cNvPr id="22" name="Picture 21">
            <a:extLst>
              <a:ext uri="{FF2B5EF4-FFF2-40B4-BE49-F238E27FC236}">
                <a16:creationId xmlns:a16="http://schemas.microsoft.com/office/drawing/2014/main" id="{B2866C73-EDF7-47A4-9D19-1C81E450F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343150"/>
            <a:ext cx="812819" cy="909775"/>
          </a:xfrm>
          <a:prstGeom prst="rect">
            <a:avLst/>
          </a:prstGeom>
        </p:spPr>
      </p:pic>
      <p:cxnSp>
        <p:nvCxnSpPr>
          <p:cNvPr id="27" name="Straight Arrow Connector 26">
            <a:extLst>
              <a:ext uri="{FF2B5EF4-FFF2-40B4-BE49-F238E27FC236}">
                <a16:creationId xmlns:a16="http://schemas.microsoft.com/office/drawing/2014/main" id="{5F473391-BA39-45FB-A61D-6681473D0AD5}"/>
              </a:ext>
            </a:extLst>
          </p:cNvPr>
          <p:cNvCxnSpPr/>
          <p:nvPr/>
        </p:nvCxnSpPr>
        <p:spPr>
          <a:xfrm>
            <a:off x="1676400" y="28765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9200" y="2343150"/>
            <a:ext cx="990600" cy="990600"/>
          </a:xfrm>
          <a:prstGeom prst="rect">
            <a:avLst/>
          </a:prstGeom>
        </p:spPr>
      </p:pic>
      <p:pic>
        <p:nvPicPr>
          <p:cNvPr id="29" name="Picture 9" descr="Integration Api Images, Stock Photos &amp; Vectors | Shutterstock"/>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162800" y="2114550"/>
            <a:ext cx="1667823" cy="1352005"/>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5F473391-BA39-45FB-A61D-6681473D0AD5}"/>
              </a:ext>
            </a:extLst>
          </p:cNvPr>
          <p:cNvCxnSpPr/>
          <p:nvPr/>
        </p:nvCxnSpPr>
        <p:spPr>
          <a:xfrm>
            <a:off x="3733800" y="28765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F473391-BA39-45FB-A61D-6681473D0AD5}"/>
              </a:ext>
            </a:extLst>
          </p:cNvPr>
          <p:cNvCxnSpPr/>
          <p:nvPr/>
        </p:nvCxnSpPr>
        <p:spPr>
          <a:xfrm>
            <a:off x="6096000" y="28765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Machine Learning.png"/>
          <p:cNvPicPr>
            <a:picLocks noChangeAspect="1"/>
          </p:cNvPicPr>
          <p:nvPr/>
        </p:nvPicPr>
        <p:blipFill>
          <a:blip r:embed="rId7"/>
          <a:stretch>
            <a:fillRect/>
          </a:stretch>
        </p:blipFill>
        <p:spPr>
          <a:xfrm>
            <a:off x="3886200" y="2266950"/>
            <a:ext cx="508000" cy="508000"/>
          </a:xfrm>
          <a:prstGeom prst="rect">
            <a:avLst/>
          </a:prstGeom>
        </p:spPr>
      </p:pic>
      <p:sp>
        <p:nvSpPr>
          <p:cNvPr id="33" name="TextBox 32">
            <a:extLst>
              <a:ext uri="{FF2B5EF4-FFF2-40B4-BE49-F238E27FC236}">
                <a16:creationId xmlns:a16="http://schemas.microsoft.com/office/drawing/2014/main" id="{74B3BCFF-7B77-4C43-9D85-14871DCE5C24}"/>
              </a:ext>
            </a:extLst>
          </p:cNvPr>
          <p:cNvSpPr txBox="1"/>
          <p:nvPr/>
        </p:nvSpPr>
        <p:spPr>
          <a:xfrm>
            <a:off x="2438400" y="3638550"/>
            <a:ext cx="1524367" cy="276999"/>
          </a:xfrm>
          <a:prstGeom prst="rect">
            <a:avLst/>
          </a:prstGeom>
          <a:noFill/>
        </p:spPr>
        <p:txBody>
          <a:bodyPr wrap="square" rtlCol="0">
            <a:spAutoFit/>
          </a:bodyPr>
          <a:lstStyle/>
          <a:p>
            <a:pPr algn="ctr"/>
            <a:r>
              <a:rPr lang="en-IN" sz="1200" dirty="0"/>
              <a:t>Video or Selfie taken</a:t>
            </a:r>
          </a:p>
        </p:txBody>
      </p:sp>
      <p:sp>
        <p:nvSpPr>
          <p:cNvPr id="34" name="TextBox 33">
            <a:extLst>
              <a:ext uri="{FF2B5EF4-FFF2-40B4-BE49-F238E27FC236}">
                <a16:creationId xmlns:a16="http://schemas.microsoft.com/office/drawing/2014/main" id="{74B3BCFF-7B77-4C43-9D85-14871DCE5C24}"/>
              </a:ext>
            </a:extLst>
          </p:cNvPr>
          <p:cNvSpPr txBox="1"/>
          <p:nvPr/>
        </p:nvSpPr>
        <p:spPr>
          <a:xfrm>
            <a:off x="3429000" y="1809750"/>
            <a:ext cx="1524367" cy="461665"/>
          </a:xfrm>
          <a:prstGeom prst="rect">
            <a:avLst/>
          </a:prstGeom>
          <a:noFill/>
        </p:spPr>
        <p:txBody>
          <a:bodyPr wrap="square" rtlCol="0">
            <a:spAutoFit/>
          </a:bodyPr>
          <a:lstStyle/>
          <a:p>
            <a:pPr algn="ctr"/>
            <a:r>
              <a:rPr lang="en-IN" sz="1200" dirty="0"/>
              <a:t>Face Recognition with all data</a:t>
            </a:r>
          </a:p>
        </p:txBody>
      </p:sp>
      <p:sp>
        <p:nvSpPr>
          <p:cNvPr id="35" name="TextBox 34">
            <a:extLst>
              <a:ext uri="{FF2B5EF4-FFF2-40B4-BE49-F238E27FC236}">
                <a16:creationId xmlns:a16="http://schemas.microsoft.com/office/drawing/2014/main" id="{74B3BCFF-7B77-4C43-9D85-14871DCE5C24}"/>
              </a:ext>
            </a:extLst>
          </p:cNvPr>
          <p:cNvSpPr txBox="1"/>
          <p:nvPr/>
        </p:nvSpPr>
        <p:spPr>
          <a:xfrm>
            <a:off x="4648200" y="3638550"/>
            <a:ext cx="1524367" cy="276999"/>
          </a:xfrm>
          <a:prstGeom prst="rect">
            <a:avLst/>
          </a:prstGeom>
          <a:noFill/>
        </p:spPr>
        <p:txBody>
          <a:bodyPr wrap="square" rtlCol="0">
            <a:spAutoFit/>
          </a:bodyPr>
          <a:lstStyle/>
          <a:p>
            <a:pPr algn="ctr"/>
            <a:r>
              <a:rPr lang="en-IN" sz="1200" dirty="0"/>
              <a:t>Data sent to cloud</a:t>
            </a:r>
          </a:p>
        </p:txBody>
      </p:sp>
      <p:sp>
        <p:nvSpPr>
          <p:cNvPr id="36" name="TextBox 35">
            <a:extLst>
              <a:ext uri="{FF2B5EF4-FFF2-40B4-BE49-F238E27FC236}">
                <a16:creationId xmlns:a16="http://schemas.microsoft.com/office/drawing/2014/main" id="{74B3BCFF-7B77-4C43-9D85-14871DCE5C24}"/>
              </a:ext>
            </a:extLst>
          </p:cNvPr>
          <p:cNvSpPr txBox="1"/>
          <p:nvPr/>
        </p:nvSpPr>
        <p:spPr>
          <a:xfrm>
            <a:off x="7086600" y="3638550"/>
            <a:ext cx="1524367" cy="461665"/>
          </a:xfrm>
          <a:prstGeom prst="rect">
            <a:avLst/>
          </a:prstGeom>
          <a:noFill/>
        </p:spPr>
        <p:txBody>
          <a:bodyPr wrap="square" rtlCol="0">
            <a:spAutoFit/>
          </a:bodyPr>
          <a:lstStyle/>
          <a:p>
            <a:pPr algn="ctr"/>
            <a:r>
              <a:rPr lang="en-IN" sz="1200" dirty="0"/>
              <a:t>API integration with Hospital software</a:t>
            </a:r>
          </a:p>
        </p:txBody>
      </p:sp>
      <p:sp>
        <p:nvSpPr>
          <p:cNvPr id="37" name="TextBox 36">
            <a:extLst>
              <a:ext uri="{FF2B5EF4-FFF2-40B4-BE49-F238E27FC236}">
                <a16:creationId xmlns:a16="http://schemas.microsoft.com/office/drawing/2014/main" id="{74B3BCFF-7B77-4C43-9D85-14871DCE5C24}"/>
              </a:ext>
            </a:extLst>
          </p:cNvPr>
          <p:cNvSpPr txBox="1"/>
          <p:nvPr/>
        </p:nvSpPr>
        <p:spPr>
          <a:xfrm>
            <a:off x="3352800" y="1428750"/>
            <a:ext cx="1981200" cy="276999"/>
          </a:xfrm>
          <a:prstGeom prst="rect">
            <a:avLst/>
          </a:prstGeom>
          <a:noFill/>
        </p:spPr>
        <p:txBody>
          <a:bodyPr wrap="square" rtlCol="0">
            <a:spAutoFit/>
          </a:bodyPr>
          <a:lstStyle/>
          <a:p>
            <a:pPr algn="ctr"/>
            <a:r>
              <a:rPr lang="en-IN" sz="1200" dirty="0"/>
              <a:t>Hospital Wifi Network</a:t>
            </a:r>
          </a:p>
        </p:txBody>
      </p:sp>
      <p:pic>
        <p:nvPicPr>
          <p:cNvPr id="38" name="Picture 37" descr="SkyBits-logo-small.png"/>
          <p:cNvPicPr>
            <a:picLocks noChangeAspect="1"/>
          </p:cNvPicPr>
          <p:nvPr/>
        </p:nvPicPr>
        <p:blipFill>
          <a:blip r:embed="rId8"/>
          <a:stretch>
            <a:fillRect/>
          </a:stretch>
        </p:blipFill>
        <p:spPr>
          <a:xfrm>
            <a:off x="838200" y="2495550"/>
            <a:ext cx="762000" cy="2843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666750"/>
            <a:ext cx="4163069" cy="461665"/>
          </a:xfrm>
          <a:prstGeom prst="rect">
            <a:avLst/>
          </a:prstGeom>
        </p:spPr>
        <p:txBody>
          <a:bodyPr wrap="none">
            <a:spAutoFit/>
          </a:bodyPr>
          <a:lstStyle/>
          <a:p>
            <a:pPr algn="ctr">
              <a:defRPr/>
            </a:pPr>
            <a:r>
              <a:rPr lang="en-US" sz="2400" b="1" dirty="0">
                <a:solidFill>
                  <a:schemeClr val="tx1"/>
                </a:solidFill>
                <a:latin typeface="Noto Sans"/>
              </a:rPr>
              <a:t>OPTION 3: </a:t>
            </a:r>
            <a:r>
              <a:rPr lang="en-US" sz="2400" b="1" dirty="0">
                <a:solidFill>
                  <a:schemeClr val="accent1"/>
                </a:solidFill>
                <a:latin typeface="Noto Sans"/>
              </a:rPr>
              <a:t>TABLET BASED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20" name="Picture 19">
            <a:extLst>
              <a:ext uri="{FF2B5EF4-FFF2-40B4-BE49-F238E27FC236}">
                <a16:creationId xmlns:a16="http://schemas.microsoft.com/office/drawing/2014/main" id="{35CE6AA2-9563-4E55-B97C-398533F31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1" y="2043984"/>
            <a:ext cx="770494" cy="287498"/>
          </a:xfrm>
          <a:prstGeom prst="rect">
            <a:avLst/>
          </a:prstGeom>
        </p:spPr>
      </p:pic>
      <p:sp>
        <p:nvSpPr>
          <p:cNvPr id="21" name="TextBox 20">
            <a:extLst>
              <a:ext uri="{FF2B5EF4-FFF2-40B4-BE49-F238E27FC236}">
                <a16:creationId xmlns:a16="http://schemas.microsoft.com/office/drawing/2014/main" id="{74B3BCFF-7B77-4C43-9D85-14871DCE5C24}"/>
              </a:ext>
            </a:extLst>
          </p:cNvPr>
          <p:cNvSpPr txBox="1"/>
          <p:nvPr/>
        </p:nvSpPr>
        <p:spPr>
          <a:xfrm>
            <a:off x="457200" y="3181350"/>
            <a:ext cx="1524367" cy="276999"/>
          </a:xfrm>
          <a:prstGeom prst="rect">
            <a:avLst/>
          </a:prstGeom>
          <a:noFill/>
        </p:spPr>
        <p:txBody>
          <a:bodyPr wrap="square" rtlCol="0">
            <a:spAutoFit/>
          </a:bodyPr>
          <a:lstStyle/>
          <a:p>
            <a:pPr algn="ctr"/>
            <a:r>
              <a:rPr lang="en-IN" sz="1200" dirty="0"/>
              <a:t>Face-O-Detect on Tab</a:t>
            </a:r>
          </a:p>
        </p:txBody>
      </p:sp>
      <p:pic>
        <p:nvPicPr>
          <p:cNvPr id="22" name="Picture 21">
            <a:extLst>
              <a:ext uri="{FF2B5EF4-FFF2-40B4-BE49-F238E27FC236}">
                <a16:creationId xmlns:a16="http://schemas.microsoft.com/office/drawing/2014/main" id="{0FF0224F-DF13-4A05-966D-8AB7BF863BE3}"/>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2802" b="8965"/>
          <a:stretch/>
        </p:blipFill>
        <p:spPr>
          <a:xfrm>
            <a:off x="533400" y="1885950"/>
            <a:ext cx="1232106" cy="1265689"/>
          </a:xfrm>
          <a:prstGeom prst="rect">
            <a:avLst/>
          </a:prstGeom>
        </p:spPr>
      </p:pic>
      <p:pic>
        <p:nvPicPr>
          <p:cNvPr id="23" name="Picture 22">
            <a:extLst>
              <a:ext uri="{FF2B5EF4-FFF2-40B4-BE49-F238E27FC236}">
                <a16:creationId xmlns:a16="http://schemas.microsoft.com/office/drawing/2014/main" id="{B2866C73-EDF7-47A4-9D19-1C81E450F8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1885950"/>
            <a:ext cx="812819" cy="909775"/>
          </a:xfrm>
          <a:prstGeom prst="rect">
            <a:avLst/>
          </a:prstGeom>
        </p:spPr>
      </p:pic>
      <p:cxnSp>
        <p:nvCxnSpPr>
          <p:cNvPr id="24" name="Straight Arrow Connector 23">
            <a:extLst>
              <a:ext uri="{FF2B5EF4-FFF2-40B4-BE49-F238E27FC236}">
                <a16:creationId xmlns:a16="http://schemas.microsoft.com/office/drawing/2014/main" id="{5F473391-BA39-45FB-A61D-6681473D0AD5}"/>
              </a:ext>
            </a:extLst>
          </p:cNvPr>
          <p:cNvCxnSpPr/>
          <p:nvPr/>
        </p:nvCxnSpPr>
        <p:spPr>
          <a:xfrm>
            <a:off x="1752600" y="24193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05400" y="1885950"/>
            <a:ext cx="990600" cy="990600"/>
          </a:xfrm>
          <a:prstGeom prst="rect">
            <a:avLst/>
          </a:prstGeom>
        </p:spPr>
      </p:pic>
      <p:pic>
        <p:nvPicPr>
          <p:cNvPr id="26" name="Picture 9" descr="Integration Api Images, Stock Photos &amp; Vectors | Shutterstock"/>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239000" y="1657350"/>
            <a:ext cx="1667823" cy="135200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5F473391-BA39-45FB-A61D-6681473D0AD5}"/>
              </a:ext>
            </a:extLst>
          </p:cNvPr>
          <p:cNvCxnSpPr/>
          <p:nvPr/>
        </p:nvCxnSpPr>
        <p:spPr>
          <a:xfrm>
            <a:off x="3810000" y="24193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473391-BA39-45FB-A61D-6681473D0AD5}"/>
              </a:ext>
            </a:extLst>
          </p:cNvPr>
          <p:cNvCxnSpPr/>
          <p:nvPr/>
        </p:nvCxnSpPr>
        <p:spPr>
          <a:xfrm>
            <a:off x="6172200" y="2419350"/>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Machine Learning.png"/>
          <p:cNvPicPr>
            <a:picLocks noChangeAspect="1"/>
          </p:cNvPicPr>
          <p:nvPr/>
        </p:nvPicPr>
        <p:blipFill>
          <a:blip r:embed="rId8"/>
          <a:stretch>
            <a:fillRect/>
          </a:stretch>
        </p:blipFill>
        <p:spPr>
          <a:xfrm>
            <a:off x="3962400" y="1809750"/>
            <a:ext cx="508000" cy="508000"/>
          </a:xfrm>
          <a:prstGeom prst="rect">
            <a:avLst/>
          </a:prstGeom>
        </p:spPr>
      </p:pic>
      <p:sp>
        <p:nvSpPr>
          <p:cNvPr id="30" name="TextBox 29">
            <a:extLst>
              <a:ext uri="{FF2B5EF4-FFF2-40B4-BE49-F238E27FC236}">
                <a16:creationId xmlns:a16="http://schemas.microsoft.com/office/drawing/2014/main" id="{74B3BCFF-7B77-4C43-9D85-14871DCE5C24}"/>
              </a:ext>
            </a:extLst>
          </p:cNvPr>
          <p:cNvSpPr txBox="1"/>
          <p:nvPr/>
        </p:nvSpPr>
        <p:spPr>
          <a:xfrm>
            <a:off x="2514600" y="3181350"/>
            <a:ext cx="1524367" cy="461665"/>
          </a:xfrm>
          <a:prstGeom prst="rect">
            <a:avLst/>
          </a:prstGeom>
          <a:noFill/>
        </p:spPr>
        <p:txBody>
          <a:bodyPr wrap="square" rtlCol="0">
            <a:spAutoFit/>
          </a:bodyPr>
          <a:lstStyle/>
          <a:p>
            <a:pPr algn="ctr"/>
            <a:r>
              <a:rPr lang="en-IN" sz="1200" dirty="0"/>
              <a:t>Employee Stands infron the tablet</a:t>
            </a:r>
          </a:p>
        </p:txBody>
      </p:sp>
      <p:sp>
        <p:nvSpPr>
          <p:cNvPr id="31" name="TextBox 30">
            <a:extLst>
              <a:ext uri="{FF2B5EF4-FFF2-40B4-BE49-F238E27FC236}">
                <a16:creationId xmlns:a16="http://schemas.microsoft.com/office/drawing/2014/main" id="{74B3BCFF-7B77-4C43-9D85-14871DCE5C24}"/>
              </a:ext>
            </a:extLst>
          </p:cNvPr>
          <p:cNvSpPr txBox="1"/>
          <p:nvPr/>
        </p:nvSpPr>
        <p:spPr>
          <a:xfrm>
            <a:off x="3505200" y="1352550"/>
            <a:ext cx="1524367" cy="461665"/>
          </a:xfrm>
          <a:prstGeom prst="rect">
            <a:avLst/>
          </a:prstGeom>
          <a:noFill/>
        </p:spPr>
        <p:txBody>
          <a:bodyPr wrap="square" rtlCol="0">
            <a:spAutoFit/>
          </a:bodyPr>
          <a:lstStyle/>
          <a:p>
            <a:pPr algn="ctr"/>
            <a:r>
              <a:rPr lang="en-IN" sz="1200" dirty="0"/>
              <a:t>Face Recognition with all data</a:t>
            </a:r>
          </a:p>
        </p:txBody>
      </p:sp>
      <p:sp>
        <p:nvSpPr>
          <p:cNvPr id="32" name="TextBox 31">
            <a:extLst>
              <a:ext uri="{FF2B5EF4-FFF2-40B4-BE49-F238E27FC236}">
                <a16:creationId xmlns:a16="http://schemas.microsoft.com/office/drawing/2014/main" id="{74B3BCFF-7B77-4C43-9D85-14871DCE5C24}"/>
              </a:ext>
            </a:extLst>
          </p:cNvPr>
          <p:cNvSpPr txBox="1"/>
          <p:nvPr/>
        </p:nvSpPr>
        <p:spPr>
          <a:xfrm>
            <a:off x="4724400" y="3181350"/>
            <a:ext cx="1524367" cy="276999"/>
          </a:xfrm>
          <a:prstGeom prst="rect">
            <a:avLst/>
          </a:prstGeom>
          <a:noFill/>
        </p:spPr>
        <p:txBody>
          <a:bodyPr wrap="square" rtlCol="0">
            <a:spAutoFit/>
          </a:bodyPr>
          <a:lstStyle/>
          <a:p>
            <a:pPr algn="ctr"/>
            <a:r>
              <a:rPr lang="en-IN" sz="1200" dirty="0"/>
              <a:t>Data sent to cloud</a:t>
            </a:r>
          </a:p>
        </p:txBody>
      </p:sp>
      <p:sp>
        <p:nvSpPr>
          <p:cNvPr id="33" name="TextBox 32">
            <a:extLst>
              <a:ext uri="{FF2B5EF4-FFF2-40B4-BE49-F238E27FC236}">
                <a16:creationId xmlns:a16="http://schemas.microsoft.com/office/drawing/2014/main" id="{74B3BCFF-7B77-4C43-9D85-14871DCE5C24}"/>
              </a:ext>
            </a:extLst>
          </p:cNvPr>
          <p:cNvSpPr txBox="1"/>
          <p:nvPr/>
        </p:nvSpPr>
        <p:spPr>
          <a:xfrm>
            <a:off x="7162800" y="3181350"/>
            <a:ext cx="1524367" cy="461665"/>
          </a:xfrm>
          <a:prstGeom prst="rect">
            <a:avLst/>
          </a:prstGeom>
          <a:noFill/>
        </p:spPr>
        <p:txBody>
          <a:bodyPr wrap="square" rtlCol="0">
            <a:spAutoFit/>
          </a:bodyPr>
          <a:lstStyle/>
          <a:p>
            <a:pPr algn="ctr"/>
            <a:r>
              <a:rPr lang="en-IN" sz="1200" dirty="0"/>
              <a:t>API integration with Hospital 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0" y="514350"/>
            <a:ext cx="2196334" cy="461665"/>
          </a:xfrm>
          <a:prstGeom prst="rect">
            <a:avLst/>
          </a:prstGeom>
        </p:spPr>
        <p:txBody>
          <a:bodyPr wrap="none">
            <a:spAutoFit/>
          </a:bodyPr>
          <a:lstStyle/>
          <a:p>
            <a:pPr algn="ctr">
              <a:defRPr/>
            </a:pPr>
            <a:r>
              <a:rPr lang="en-US" sz="2400" b="1" dirty="0">
                <a:solidFill>
                  <a:schemeClr val="tx1"/>
                </a:solidFill>
                <a:latin typeface="Noto Sans"/>
              </a:rPr>
              <a:t>HR </a:t>
            </a:r>
            <a:r>
              <a:rPr lang="en-US" sz="2400" b="1" dirty="0">
                <a:solidFill>
                  <a:schemeClr val="accent1"/>
                </a:solidFill>
                <a:latin typeface="Noto Sans"/>
              </a:rPr>
              <a:t>CHATBOT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09750"/>
            <a:ext cx="1371600" cy="1371598"/>
          </a:xfrm>
          <a:prstGeom prst="rect">
            <a:avLst/>
          </a:prstGeom>
        </p:spPr>
      </p:pic>
      <p:sp>
        <p:nvSpPr>
          <p:cNvPr id="7" name="Rectangle 6"/>
          <p:cNvSpPr/>
          <p:nvPr/>
        </p:nvSpPr>
        <p:spPr>
          <a:xfrm>
            <a:off x="685800" y="3105150"/>
            <a:ext cx="1729410" cy="461665"/>
          </a:xfrm>
          <a:prstGeom prst="rect">
            <a:avLst/>
          </a:prstGeom>
        </p:spPr>
        <p:txBody>
          <a:bodyPr wrap="none">
            <a:spAutoFit/>
          </a:bodyPr>
          <a:lstStyle/>
          <a:p>
            <a:pPr algn="ctr">
              <a:defRPr/>
            </a:pPr>
            <a:r>
              <a:rPr lang="en-US" sz="2400" b="1" dirty="0">
                <a:solidFill>
                  <a:schemeClr val="tx1"/>
                </a:solidFill>
                <a:latin typeface="Noto Sans"/>
              </a:rPr>
              <a:t>SKY </a:t>
            </a:r>
            <a:r>
              <a:rPr lang="en-US" sz="2400" b="1" dirty="0">
                <a:solidFill>
                  <a:schemeClr val="accent1"/>
                </a:solidFill>
                <a:latin typeface="Noto Sans"/>
              </a:rPr>
              <a:t>CHAT</a:t>
            </a:r>
          </a:p>
        </p:txBody>
      </p:sp>
      <p:cxnSp>
        <p:nvCxnSpPr>
          <p:cNvPr id="9" name="Elbow Connector 8"/>
          <p:cNvCxnSpPr/>
          <p:nvPr/>
        </p:nvCxnSpPr>
        <p:spPr>
          <a:xfrm>
            <a:off x="3505200" y="2647950"/>
            <a:ext cx="1524000" cy="1588"/>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flipV="1">
            <a:off x="2133600" y="1657350"/>
            <a:ext cx="2819400" cy="9906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15" name="Picture 14" descr="Leaves 2.png"/>
          <p:cNvPicPr>
            <a:picLocks noChangeAspect="1"/>
          </p:cNvPicPr>
          <p:nvPr/>
        </p:nvPicPr>
        <p:blipFill>
          <a:blip r:embed="rId4"/>
          <a:stretch>
            <a:fillRect/>
          </a:stretch>
        </p:blipFill>
        <p:spPr>
          <a:xfrm>
            <a:off x="5029200" y="971550"/>
            <a:ext cx="1076960" cy="1076960"/>
          </a:xfrm>
          <a:prstGeom prst="rect">
            <a:avLst/>
          </a:prstGeom>
        </p:spPr>
      </p:pic>
      <p:pic>
        <p:nvPicPr>
          <p:cNvPr id="16" name="Picture 15" descr="faqs-icon-png-9.png"/>
          <p:cNvPicPr>
            <a:picLocks noChangeAspect="1"/>
          </p:cNvPicPr>
          <p:nvPr/>
        </p:nvPicPr>
        <p:blipFill>
          <a:blip r:embed="rId5"/>
          <a:stretch>
            <a:fillRect/>
          </a:stretch>
        </p:blipFill>
        <p:spPr>
          <a:xfrm>
            <a:off x="5257800" y="2343150"/>
            <a:ext cx="914400" cy="911719"/>
          </a:xfrm>
          <a:prstGeom prst="rect">
            <a:avLst/>
          </a:prstGeom>
        </p:spPr>
      </p:pic>
      <p:pic>
        <p:nvPicPr>
          <p:cNvPr id="17" name="Picture 16"/>
          <p:cNvPicPr>
            <a:picLocks noChangeAspect="1"/>
          </p:cNvPicPr>
          <p:nvPr/>
        </p:nvPicPr>
        <p:blipFill>
          <a:blip r:embed="rId6"/>
          <a:stretch>
            <a:fillRect/>
          </a:stretch>
        </p:blipFill>
        <p:spPr>
          <a:xfrm>
            <a:off x="5257800" y="3333750"/>
            <a:ext cx="889000" cy="889000"/>
          </a:xfrm>
          <a:prstGeom prst="rect">
            <a:avLst/>
          </a:prstGeom>
        </p:spPr>
      </p:pic>
      <p:cxnSp>
        <p:nvCxnSpPr>
          <p:cNvPr id="18" name="Elbow Connector 17"/>
          <p:cNvCxnSpPr/>
          <p:nvPr/>
        </p:nvCxnSpPr>
        <p:spPr>
          <a:xfrm>
            <a:off x="2286000" y="2647950"/>
            <a:ext cx="2743200" cy="990600"/>
          </a:xfrm>
          <a:prstGeom prst="bentConnector3">
            <a:avLst>
              <a:gd name="adj1" fmla="val 45885"/>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72200" y="1200150"/>
            <a:ext cx="2313454" cy="523220"/>
          </a:xfrm>
          <a:prstGeom prst="rect">
            <a:avLst/>
          </a:prstGeom>
          <a:noFill/>
        </p:spPr>
        <p:txBody>
          <a:bodyPr wrap="none" rtlCol="0">
            <a:spAutoFit/>
          </a:bodyPr>
          <a:lstStyle/>
          <a:p>
            <a:pPr>
              <a:buFont typeface="Arial"/>
              <a:buChar char="•"/>
            </a:pPr>
            <a:r>
              <a:rPr lang="en-US" dirty="0"/>
              <a:t>Checking Balance Leaves</a:t>
            </a:r>
          </a:p>
          <a:p>
            <a:pPr>
              <a:buFont typeface="Arial"/>
              <a:buChar char="•"/>
            </a:pPr>
            <a:r>
              <a:rPr lang="en-US" dirty="0"/>
              <a:t>Requesting for leaves </a:t>
            </a:r>
          </a:p>
        </p:txBody>
      </p:sp>
      <p:sp>
        <p:nvSpPr>
          <p:cNvPr id="24" name="TextBox 23"/>
          <p:cNvSpPr txBox="1"/>
          <p:nvPr/>
        </p:nvSpPr>
        <p:spPr>
          <a:xfrm>
            <a:off x="6248400" y="2419350"/>
            <a:ext cx="1851789" cy="523220"/>
          </a:xfrm>
          <a:prstGeom prst="rect">
            <a:avLst/>
          </a:prstGeom>
          <a:noFill/>
        </p:spPr>
        <p:txBody>
          <a:bodyPr wrap="none" rtlCol="0">
            <a:spAutoFit/>
          </a:bodyPr>
          <a:lstStyle/>
          <a:p>
            <a:pPr>
              <a:buFont typeface="Arial"/>
              <a:buChar char="•"/>
            </a:pPr>
            <a:r>
              <a:rPr lang="en-US" dirty="0"/>
              <a:t>Company policies</a:t>
            </a:r>
          </a:p>
          <a:p>
            <a:pPr>
              <a:buFont typeface="Arial"/>
              <a:buChar char="•"/>
            </a:pPr>
            <a:r>
              <a:rPr lang="en-US" dirty="0"/>
              <a:t>Company newsflash </a:t>
            </a:r>
          </a:p>
        </p:txBody>
      </p:sp>
      <p:sp>
        <p:nvSpPr>
          <p:cNvPr id="25" name="TextBox 24"/>
          <p:cNvSpPr txBox="1"/>
          <p:nvPr/>
        </p:nvSpPr>
        <p:spPr>
          <a:xfrm>
            <a:off x="6400800" y="3486150"/>
            <a:ext cx="1736373" cy="523220"/>
          </a:xfrm>
          <a:prstGeom prst="rect">
            <a:avLst/>
          </a:prstGeom>
          <a:noFill/>
        </p:spPr>
        <p:txBody>
          <a:bodyPr wrap="none" rtlCol="0">
            <a:spAutoFit/>
          </a:bodyPr>
          <a:lstStyle/>
          <a:p>
            <a:pPr>
              <a:buFont typeface="Arial"/>
              <a:buChar char="•"/>
            </a:pPr>
            <a:r>
              <a:rPr lang="en-US" dirty="0"/>
              <a:t>Complaint portal </a:t>
            </a:r>
          </a:p>
          <a:p>
            <a:pPr>
              <a:buFont typeface="Arial"/>
              <a:buChar char="•"/>
            </a:pPr>
            <a:r>
              <a:rPr lang="en-US" dirty="0"/>
              <a:t>Other HR activities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0" y="514350"/>
            <a:ext cx="3153928" cy="461665"/>
          </a:xfrm>
          <a:prstGeom prst="rect">
            <a:avLst/>
          </a:prstGeom>
        </p:spPr>
        <p:txBody>
          <a:bodyPr wrap="none">
            <a:spAutoFit/>
          </a:bodyPr>
          <a:lstStyle/>
          <a:p>
            <a:pPr algn="ctr">
              <a:defRPr/>
            </a:pPr>
            <a:r>
              <a:rPr lang="en-US" sz="2400" b="1" dirty="0">
                <a:solidFill>
                  <a:schemeClr val="tx1"/>
                </a:solidFill>
                <a:latin typeface="Noto Sans"/>
              </a:rPr>
              <a:t>WEBSITE </a:t>
            </a:r>
            <a:r>
              <a:rPr lang="en-US" sz="2400" b="1" dirty="0">
                <a:solidFill>
                  <a:schemeClr val="accent1"/>
                </a:solidFill>
                <a:latin typeface="Noto Sans"/>
              </a:rPr>
              <a:t>CHATBOT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09750"/>
            <a:ext cx="1371600" cy="1371598"/>
          </a:xfrm>
          <a:prstGeom prst="rect">
            <a:avLst/>
          </a:prstGeom>
        </p:spPr>
      </p:pic>
      <p:sp>
        <p:nvSpPr>
          <p:cNvPr id="7" name="Rectangle 6"/>
          <p:cNvSpPr/>
          <p:nvPr/>
        </p:nvSpPr>
        <p:spPr>
          <a:xfrm>
            <a:off x="685800" y="3105150"/>
            <a:ext cx="1729410" cy="461665"/>
          </a:xfrm>
          <a:prstGeom prst="rect">
            <a:avLst/>
          </a:prstGeom>
        </p:spPr>
        <p:txBody>
          <a:bodyPr wrap="none">
            <a:spAutoFit/>
          </a:bodyPr>
          <a:lstStyle/>
          <a:p>
            <a:pPr algn="ctr">
              <a:defRPr/>
            </a:pPr>
            <a:r>
              <a:rPr lang="en-US" sz="2400" b="1" dirty="0">
                <a:solidFill>
                  <a:schemeClr val="tx1"/>
                </a:solidFill>
                <a:latin typeface="Noto Sans"/>
              </a:rPr>
              <a:t>SKY </a:t>
            </a:r>
            <a:r>
              <a:rPr lang="en-US" sz="2400" b="1" dirty="0">
                <a:solidFill>
                  <a:schemeClr val="accent1"/>
                </a:solidFill>
                <a:latin typeface="Noto Sans"/>
              </a:rPr>
              <a:t>CHAT</a:t>
            </a:r>
          </a:p>
        </p:txBody>
      </p:sp>
      <p:cxnSp>
        <p:nvCxnSpPr>
          <p:cNvPr id="9" name="Elbow Connector 8"/>
          <p:cNvCxnSpPr/>
          <p:nvPr/>
        </p:nvCxnSpPr>
        <p:spPr>
          <a:xfrm>
            <a:off x="3505200" y="2647950"/>
            <a:ext cx="1524000" cy="1588"/>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flipV="1">
            <a:off x="2133600" y="1657350"/>
            <a:ext cx="2819400" cy="9906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16" name="Picture 15" descr="faqs-icon-png-9.png"/>
          <p:cNvPicPr>
            <a:picLocks noChangeAspect="1"/>
          </p:cNvPicPr>
          <p:nvPr/>
        </p:nvPicPr>
        <p:blipFill>
          <a:blip r:embed="rId4"/>
          <a:stretch>
            <a:fillRect/>
          </a:stretch>
        </p:blipFill>
        <p:spPr>
          <a:xfrm>
            <a:off x="5257800" y="2343150"/>
            <a:ext cx="914400" cy="911719"/>
          </a:xfrm>
          <a:prstGeom prst="rect">
            <a:avLst/>
          </a:prstGeom>
        </p:spPr>
      </p:pic>
      <p:cxnSp>
        <p:nvCxnSpPr>
          <p:cNvPr id="18" name="Elbow Connector 17"/>
          <p:cNvCxnSpPr/>
          <p:nvPr/>
        </p:nvCxnSpPr>
        <p:spPr>
          <a:xfrm>
            <a:off x="2286000" y="2647950"/>
            <a:ext cx="2743200" cy="990600"/>
          </a:xfrm>
          <a:prstGeom prst="bentConnector3">
            <a:avLst>
              <a:gd name="adj1" fmla="val 45885"/>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72200" y="1200150"/>
            <a:ext cx="2710999" cy="523220"/>
          </a:xfrm>
          <a:prstGeom prst="rect">
            <a:avLst/>
          </a:prstGeom>
          <a:noFill/>
        </p:spPr>
        <p:txBody>
          <a:bodyPr wrap="none" rtlCol="0">
            <a:spAutoFit/>
          </a:bodyPr>
          <a:lstStyle/>
          <a:p>
            <a:pPr>
              <a:buFont typeface="Arial"/>
              <a:buChar char="•"/>
            </a:pPr>
            <a:r>
              <a:rPr lang="en-US" dirty="0"/>
              <a:t>Checking Availability of doctors</a:t>
            </a:r>
          </a:p>
          <a:p>
            <a:pPr>
              <a:buFont typeface="Arial"/>
              <a:buChar char="•"/>
            </a:pPr>
            <a:r>
              <a:rPr lang="en-US" dirty="0"/>
              <a:t>Scheduling Appointments </a:t>
            </a:r>
          </a:p>
        </p:txBody>
      </p:sp>
      <p:sp>
        <p:nvSpPr>
          <p:cNvPr id="24" name="TextBox 23"/>
          <p:cNvSpPr txBox="1"/>
          <p:nvPr/>
        </p:nvSpPr>
        <p:spPr>
          <a:xfrm>
            <a:off x="6248400" y="2419350"/>
            <a:ext cx="1736373" cy="523220"/>
          </a:xfrm>
          <a:prstGeom prst="rect">
            <a:avLst/>
          </a:prstGeom>
          <a:noFill/>
        </p:spPr>
        <p:txBody>
          <a:bodyPr wrap="none" rtlCol="0">
            <a:spAutoFit/>
          </a:bodyPr>
          <a:lstStyle/>
          <a:p>
            <a:pPr>
              <a:buFont typeface="Arial"/>
              <a:buChar char="•"/>
            </a:pPr>
            <a:r>
              <a:rPr lang="en-US" dirty="0"/>
              <a:t>Hospital Policies</a:t>
            </a:r>
          </a:p>
          <a:p>
            <a:pPr>
              <a:buFont typeface="Arial"/>
              <a:buChar char="•"/>
            </a:pPr>
            <a:r>
              <a:rPr lang="en-US" dirty="0"/>
              <a:t>Hospital newsflash </a:t>
            </a:r>
          </a:p>
        </p:txBody>
      </p:sp>
      <p:sp>
        <p:nvSpPr>
          <p:cNvPr id="25" name="TextBox 24"/>
          <p:cNvSpPr txBox="1"/>
          <p:nvPr/>
        </p:nvSpPr>
        <p:spPr>
          <a:xfrm>
            <a:off x="6400800" y="3486150"/>
            <a:ext cx="2236510" cy="523220"/>
          </a:xfrm>
          <a:prstGeom prst="rect">
            <a:avLst/>
          </a:prstGeom>
          <a:noFill/>
        </p:spPr>
        <p:txBody>
          <a:bodyPr wrap="none" rtlCol="0">
            <a:spAutoFit/>
          </a:bodyPr>
          <a:lstStyle/>
          <a:p>
            <a:pPr>
              <a:buFont typeface="Arial"/>
              <a:buChar char="•"/>
            </a:pPr>
            <a:r>
              <a:rPr lang="en-US" dirty="0"/>
              <a:t>Free online assessments</a:t>
            </a:r>
          </a:p>
          <a:p>
            <a:pPr>
              <a:buFont typeface="Arial"/>
              <a:buChar char="•"/>
            </a:pPr>
            <a:r>
              <a:rPr lang="en-US" dirty="0"/>
              <a:t>Online Pharmacy </a:t>
            </a:r>
          </a:p>
        </p:txBody>
      </p:sp>
      <p:pic>
        <p:nvPicPr>
          <p:cNvPr id="19" name="Google Shape;182;p14" descr="Screen Shot 2020-05-05 at 2.14.12 PM.png"/>
          <p:cNvPicPr preferRelativeResize="0"/>
          <p:nvPr/>
        </p:nvPicPr>
        <p:blipFill rotWithShape="1">
          <a:blip r:embed="rId5">
            <a:alphaModFix/>
          </a:blip>
          <a:srcRect/>
          <a:stretch/>
        </p:blipFill>
        <p:spPr>
          <a:xfrm>
            <a:off x="5410200" y="1047750"/>
            <a:ext cx="732380" cy="1130413"/>
          </a:xfrm>
          <a:prstGeom prst="rect">
            <a:avLst/>
          </a:prstGeom>
          <a:noFill/>
          <a:ln>
            <a:noFill/>
          </a:ln>
        </p:spPr>
      </p:pic>
      <p:pic>
        <p:nvPicPr>
          <p:cNvPr id="20" name="Picture 19" descr="Machine Learning.png"/>
          <p:cNvPicPr>
            <a:picLocks noChangeAspect="1"/>
          </p:cNvPicPr>
          <p:nvPr/>
        </p:nvPicPr>
        <p:blipFill>
          <a:blip r:embed="rId6"/>
          <a:stretch>
            <a:fillRect/>
          </a:stretch>
        </p:blipFill>
        <p:spPr>
          <a:xfrm>
            <a:off x="5410200" y="3409950"/>
            <a:ext cx="685800" cy="685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2A12895-E141-47F9-9D4E-FD2BB7AFAAD7}"/>
              </a:ext>
            </a:extLst>
          </p:cNvPr>
          <p:cNvSpPr txBox="1"/>
          <p:nvPr/>
        </p:nvSpPr>
        <p:spPr>
          <a:xfrm>
            <a:off x="8221163" y="1934002"/>
            <a:ext cx="1250218"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sp>
        <p:nvSpPr>
          <p:cNvPr id="24" name="TextBox 23"/>
          <p:cNvSpPr txBox="1"/>
          <p:nvPr/>
        </p:nvSpPr>
        <p:spPr>
          <a:xfrm>
            <a:off x="111572" y="3638720"/>
            <a:ext cx="2441753" cy="646331"/>
          </a:xfrm>
          <a:prstGeom prst="rect">
            <a:avLst/>
          </a:prstGeom>
          <a:noFill/>
        </p:spPr>
        <p:txBody>
          <a:bodyPr wrap="square" rtlCol="0">
            <a:spAutoFit/>
          </a:bodyPr>
          <a:lstStyle/>
          <a:p>
            <a:pPr algn="ctr"/>
            <a:r>
              <a:rPr lang="en-US" sz="1200" dirty="0"/>
              <a:t>HR receives Job </a:t>
            </a:r>
          </a:p>
          <a:p>
            <a:pPr algn="ctr"/>
            <a:r>
              <a:rPr lang="en-US" sz="1200" dirty="0"/>
              <a:t>description from </a:t>
            </a:r>
          </a:p>
          <a:p>
            <a:pPr algn="ctr"/>
            <a:r>
              <a:rPr lang="en-US" sz="1200" dirty="0"/>
              <a:t>respective department</a:t>
            </a:r>
          </a:p>
        </p:txBody>
      </p:sp>
      <p:sp>
        <p:nvSpPr>
          <p:cNvPr id="25" name="Rectangle 24"/>
          <p:cNvSpPr/>
          <p:nvPr/>
        </p:nvSpPr>
        <p:spPr>
          <a:xfrm>
            <a:off x="2377199" y="3530998"/>
            <a:ext cx="2656178" cy="830997"/>
          </a:xfrm>
          <a:prstGeom prst="rect">
            <a:avLst/>
          </a:prstGeom>
        </p:spPr>
        <p:txBody>
          <a:bodyPr wrap="square">
            <a:spAutoFit/>
          </a:bodyPr>
          <a:lstStyle/>
          <a:p>
            <a:pPr algn="ctr"/>
            <a:r>
              <a:rPr lang="en-US" sz="1200" dirty="0"/>
              <a:t>ML Algorithms reads JD &amp;</a:t>
            </a:r>
          </a:p>
          <a:p>
            <a:pPr algn="ctr"/>
            <a:r>
              <a:rPr lang="en-US" sz="1200" dirty="0"/>
              <a:t>scans list of CVs &amp; web crawls through partner sites for matching CVs</a:t>
            </a:r>
          </a:p>
        </p:txBody>
      </p:sp>
      <p:sp>
        <p:nvSpPr>
          <p:cNvPr id="26" name="Rectangle 25"/>
          <p:cNvSpPr/>
          <p:nvPr/>
        </p:nvSpPr>
        <p:spPr>
          <a:xfrm>
            <a:off x="6940804" y="3565445"/>
            <a:ext cx="2560717" cy="646331"/>
          </a:xfrm>
          <a:prstGeom prst="rect">
            <a:avLst/>
          </a:prstGeom>
        </p:spPr>
        <p:txBody>
          <a:bodyPr wrap="square">
            <a:spAutoFit/>
          </a:bodyPr>
          <a:lstStyle/>
          <a:p>
            <a:pPr algn="ctr"/>
            <a:r>
              <a:rPr lang="en-US" sz="1200" dirty="0"/>
              <a:t>Only the top ranked </a:t>
            </a:r>
          </a:p>
          <a:p>
            <a:pPr algn="ctr"/>
            <a:r>
              <a:rPr lang="en-US" sz="1200" dirty="0"/>
              <a:t>shortlisted individuals </a:t>
            </a:r>
          </a:p>
          <a:p>
            <a:pPr algn="ctr"/>
            <a:r>
              <a:rPr lang="en-US" sz="1200" dirty="0"/>
              <a:t>are interviewed</a:t>
            </a:r>
          </a:p>
        </p:txBody>
      </p:sp>
      <p:sp>
        <p:nvSpPr>
          <p:cNvPr id="27" name="Rectangle 26"/>
          <p:cNvSpPr/>
          <p:nvPr/>
        </p:nvSpPr>
        <p:spPr>
          <a:xfrm>
            <a:off x="4772245" y="3563173"/>
            <a:ext cx="2635876" cy="646331"/>
          </a:xfrm>
          <a:prstGeom prst="rect">
            <a:avLst/>
          </a:prstGeom>
        </p:spPr>
        <p:txBody>
          <a:bodyPr wrap="square">
            <a:spAutoFit/>
          </a:bodyPr>
          <a:lstStyle/>
          <a:p>
            <a:pPr algn="ctr"/>
            <a:r>
              <a:rPr lang="en-US" sz="1200" dirty="0"/>
              <a:t>Shortlisted CVs are ranked </a:t>
            </a:r>
          </a:p>
          <a:p>
            <a:pPr algn="ctr"/>
            <a:r>
              <a:rPr lang="en-US" sz="1200" dirty="0"/>
              <a:t>Using Linear regression &amp; </a:t>
            </a:r>
          </a:p>
          <a:p>
            <a:pPr algn="ctr"/>
            <a:r>
              <a:rPr lang="en-US" sz="1200" dirty="0"/>
              <a:t>Latent semantic analysis</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19" y="2136734"/>
            <a:ext cx="1286414" cy="115367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55" y="2359851"/>
            <a:ext cx="976362" cy="904965"/>
          </a:xfrm>
          <a:prstGeom prst="rect">
            <a:avLst/>
          </a:prstGeom>
        </p:spPr>
      </p:pic>
      <p:pic>
        <p:nvPicPr>
          <p:cNvPr id="31" name="Picture 30"/>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89567" y="2248418"/>
            <a:ext cx="1041993" cy="104199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5168" y="2306307"/>
            <a:ext cx="1001960" cy="1012055"/>
          </a:xfrm>
          <a:prstGeom prst="rect">
            <a:avLst/>
          </a:prstGeom>
        </p:spPr>
      </p:pic>
      <p:sp>
        <p:nvSpPr>
          <p:cNvPr id="33" name="Oval 32">
            <a:extLst>
              <a:ext uri="{FF2B5EF4-FFF2-40B4-BE49-F238E27FC236}">
                <a16:creationId xmlns:a16="http://schemas.microsoft.com/office/drawing/2014/main" id="{B2C64199-8920-4B40-9E97-B69DDABC62D8}"/>
              </a:ext>
            </a:extLst>
          </p:cNvPr>
          <p:cNvSpPr/>
          <p:nvPr/>
        </p:nvSpPr>
        <p:spPr>
          <a:xfrm>
            <a:off x="600084" y="1981209"/>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C64199-8920-4B40-9E97-B69DDABC62D8}"/>
              </a:ext>
            </a:extLst>
          </p:cNvPr>
          <p:cNvSpPr/>
          <p:nvPr/>
        </p:nvSpPr>
        <p:spPr>
          <a:xfrm>
            <a:off x="5357818" y="2071684"/>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C64199-8920-4B40-9E97-B69DDABC62D8}"/>
              </a:ext>
            </a:extLst>
          </p:cNvPr>
          <p:cNvSpPr/>
          <p:nvPr/>
        </p:nvSpPr>
        <p:spPr>
          <a:xfrm>
            <a:off x="3025271"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C64199-8920-4B40-9E97-B69DDABC62D8}"/>
              </a:ext>
            </a:extLst>
          </p:cNvPr>
          <p:cNvSpPr/>
          <p:nvPr/>
        </p:nvSpPr>
        <p:spPr>
          <a:xfrm>
            <a:off x="7633783"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D5164DD-1AB6-6343-B26D-7AA4EA1725E2}"/>
              </a:ext>
            </a:extLst>
          </p:cNvPr>
          <p:cNvCxnSpPr>
            <a:cxnSpLocks/>
          </p:cNvCxnSpPr>
          <p:nvPr/>
        </p:nvCxnSpPr>
        <p:spPr>
          <a:xfrm flipV="1">
            <a:off x="4607753" y="2862987"/>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5164DD-1AB6-6343-B26D-7AA4EA1725E2}"/>
              </a:ext>
            </a:extLst>
          </p:cNvPr>
          <p:cNvCxnSpPr>
            <a:cxnSpLocks/>
          </p:cNvCxnSpPr>
          <p:nvPr/>
        </p:nvCxnSpPr>
        <p:spPr>
          <a:xfrm flipV="1">
            <a:off x="6957690" y="2901828"/>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D5164DD-1AB6-6343-B26D-7AA4EA1725E2}"/>
              </a:ext>
            </a:extLst>
          </p:cNvPr>
          <p:cNvCxnSpPr>
            <a:cxnSpLocks/>
          </p:cNvCxnSpPr>
          <p:nvPr/>
        </p:nvCxnSpPr>
        <p:spPr>
          <a:xfrm flipV="1">
            <a:off x="2245765" y="2858940"/>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22" name="Rectangle 21"/>
          <p:cNvSpPr/>
          <p:nvPr/>
        </p:nvSpPr>
        <p:spPr>
          <a:xfrm>
            <a:off x="4724400" y="590550"/>
            <a:ext cx="3416621" cy="461665"/>
          </a:xfrm>
          <a:prstGeom prst="rect">
            <a:avLst/>
          </a:prstGeom>
        </p:spPr>
        <p:txBody>
          <a:bodyPr wrap="none">
            <a:spAutoFit/>
          </a:bodyPr>
          <a:lstStyle/>
          <a:p>
            <a:pPr algn="ctr">
              <a:defRPr/>
            </a:pPr>
            <a:r>
              <a:rPr lang="en-US" sz="2400" b="1" dirty="0">
                <a:solidFill>
                  <a:schemeClr val="tx1"/>
                </a:solidFill>
                <a:latin typeface="Noto Sans"/>
              </a:rPr>
              <a:t>RESUME</a:t>
            </a:r>
            <a:r>
              <a:rPr lang="en-US" sz="2400" b="1" dirty="0">
                <a:solidFill>
                  <a:schemeClr val="accent1"/>
                </a:solidFill>
                <a:latin typeface="Noto Sans"/>
              </a:rPr>
              <a:t> CLASSIFIER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7600" y="514350"/>
            <a:ext cx="4608203" cy="461665"/>
          </a:xfrm>
          <a:prstGeom prst="rect">
            <a:avLst/>
          </a:prstGeom>
        </p:spPr>
        <p:txBody>
          <a:bodyPr wrap="none">
            <a:spAutoFit/>
          </a:bodyPr>
          <a:lstStyle/>
          <a:p>
            <a:pPr algn="ctr">
              <a:defRPr/>
            </a:pPr>
            <a:r>
              <a:rPr lang="en-US" sz="2400" b="1" dirty="0">
                <a:solidFill>
                  <a:schemeClr val="tx1"/>
                </a:solidFill>
                <a:latin typeface="Noto Sans"/>
              </a:rPr>
              <a:t>APPRAISAL </a:t>
            </a:r>
            <a:r>
              <a:rPr lang="en-US" sz="2400" b="1" dirty="0">
                <a:solidFill>
                  <a:schemeClr val="accent1"/>
                </a:solidFill>
                <a:latin typeface="Noto Sans"/>
              </a:rPr>
              <a:t>REVIEW </a:t>
            </a:r>
            <a:r>
              <a:rPr lang="en-US" sz="2400" b="1" dirty="0">
                <a:solidFill>
                  <a:schemeClr val="tx1"/>
                </a:solidFill>
                <a:latin typeface="Noto Sans"/>
              </a:rPr>
              <a:t>SYSTEM</a:t>
            </a:r>
            <a:endParaRPr lang="en-US" sz="2400" b="1" dirty="0">
              <a:solidFill>
                <a:schemeClr val="accent1"/>
              </a:solidFill>
              <a:latin typeface="Noto San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10" name="Rectangle 9"/>
          <p:cNvSpPr/>
          <p:nvPr/>
        </p:nvSpPr>
        <p:spPr>
          <a:xfrm>
            <a:off x="304800" y="1733550"/>
            <a:ext cx="4339650" cy="461665"/>
          </a:xfrm>
          <a:prstGeom prst="rect">
            <a:avLst/>
          </a:prstGeom>
        </p:spPr>
        <p:txBody>
          <a:bodyPr wrap="none">
            <a:spAutoFit/>
          </a:bodyPr>
          <a:lstStyle/>
          <a:p>
            <a:pPr algn="ctr">
              <a:defRPr/>
            </a:pPr>
            <a:r>
              <a:rPr lang="en-US" sz="2400" b="1" dirty="0">
                <a:solidFill>
                  <a:schemeClr val="tx1"/>
                </a:solidFill>
                <a:latin typeface="Noto Sans"/>
              </a:rPr>
              <a:t>KEY </a:t>
            </a:r>
            <a:r>
              <a:rPr lang="en-US" sz="2400" b="1" dirty="0">
                <a:solidFill>
                  <a:schemeClr val="accent1"/>
                </a:solidFill>
                <a:latin typeface="Noto Sans"/>
              </a:rPr>
              <a:t>PERFORMANCE </a:t>
            </a:r>
            <a:r>
              <a:rPr lang="en-US" sz="2400" b="1" dirty="0">
                <a:solidFill>
                  <a:schemeClr val="tx1"/>
                </a:solidFill>
                <a:latin typeface="Noto Sans"/>
              </a:rPr>
              <a:t>INDEX</a:t>
            </a:r>
            <a:endParaRPr lang="en-US" sz="2400" b="1" dirty="0">
              <a:solidFill>
                <a:schemeClr val="accent1"/>
              </a:solidFill>
              <a:latin typeface="Noto Sans"/>
            </a:endParaRPr>
          </a:p>
        </p:txBody>
      </p:sp>
      <p:sp>
        <p:nvSpPr>
          <p:cNvPr id="11" name="Rectangle 10"/>
          <p:cNvSpPr/>
          <p:nvPr/>
        </p:nvSpPr>
        <p:spPr>
          <a:xfrm>
            <a:off x="457200" y="2724150"/>
            <a:ext cx="3711272" cy="461665"/>
          </a:xfrm>
          <a:prstGeom prst="rect">
            <a:avLst/>
          </a:prstGeom>
        </p:spPr>
        <p:txBody>
          <a:bodyPr wrap="none">
            <a:spAutoFit/>
          </a:bodyPr>
          <a:lstStyle/>
          <a:p>
            <a:pPr algn="ctr">
              <a:defRPr/>
            </a:pPr>
            <a:r>
              <a:rPr lang="en-US" sz="2400" b="1" dirty="0">
                <a:solidFill>
                  <a:schemeClr val="tx1"/>
                </a:solidFill>
                <a:latin typeface="Noto Sans"/>
              </a:rPr>
              <a:t>PERFORMANCE  </a:t>
            </a:r>
            <a:r>
              <a:rPr lang="en-US" sz="2400" b="1" dirty="0">
                <a:solidFill>
                  <a:schemeClr val="accent1"/>
                </a:solidFill>
                <a:latin typeface="Noto Sans"/>
              </a:rPr>
              <a:t>INDEX</a:t>
            </a:r>
          </a:p>
        </p:txBody>
      </p:sp>
      <p:sp>
        <p:nvSpPr>
          <p:cNvPr id="12" name="Rectangle 11"/>
          <p:cNvSpPr/>
          <p:nvPr/>
        </p:nvSpPr>
        <p:spPr>
          <a:xfrm>
            <a:off x="1524000" y="3790950"/>
            <a:ext cx="1638640" cy="461665"/>
          </a:xfrm>
          <a:prstGeom prst="rect">
            <a:avLst/>
          </a:prstGeom>
        </p:spPr>
        <p:txBody>
          <a:bodyPr wrap="none">
            <a:spAutoFit/>
          </a:bodyPr>
          <a:lstStyle/>
          <a:p>
            <a:pPr algn="ctr">
              <a:defRPr/>
            </a:pPr>
            <a:r>
              <a:rPr lang="en-US" sz="2400" b="1" dirty="0">
                <a:solidFill>
                  <a:schemeClr val="tx1"/>
                </a:solidFill>
                <a:latin typeface="Noto Sans"/>
              </a:rPr>
              <a:t>Employee</a:t>
            </a:r>
            <a:endParaRPr lang="en-US" sz="2400" b="1" dirty="0">
              <a:solidFill>
                <a:schemeClr val="accent1"/>
              </a:solidFill>
              <a:latin typeface="Noto Sans"/>
            </a:endParaRPr>
          </a:p>
        </p:txBody>
      </p:sp>
      <p:sp>
        <p:nvSpPr>
          <p:cNvPr id="13" name="Down Arrow 12"/>
          <p:cNvSpPr/>
          <p:nvPr/>
        </p:nvSpPr>
        <p:spPr>
          <a:xfrm>
            <a:off x="2209800" y="2190750"/>
            <a:ext cx="4572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2209800" y="3257550"/>
            <a:ext cx="4572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Uniformity.png"/>
          <p:cNvPicPr>
            <a:picLocks noChangeAspect="1"/>
          </p:cNvPicPr>
          <p:nvPr/>
        </p:nvPicPr>
        <p:blipFill>
          <a:blip r:embed="rId3"/>
          <a:stretch>
            <a:fillRect/>
          </a:stretch>
        </p:blipFill>
        <p:spPr>
          <a:xfrm>
            <a:off x="5410200" y="1123950"/>
            <a:ext cx="838200" cy="778411"/>
          </a:xfrm>
          <a:prstGeom prst="rect">
            <a:avLst/>
          </a:prstGeom>
        </p:spPr>
      </p:pic>
      <p:pic>
        <p:nvPicPr>
          <p:cNvPr id="17" name="Picture 16" descr="FAct based.png"/>
          <p:cNvPicPr>
            <a:picLocks noChangeAspect="1"/>
          </p:cNvPicPr>
          <p:nvPr/>
        </p:nvPicPr>
        <p:blipFill>
          <a:blip r:embed="rId4"/>
          <a:stretch>
            <a:fillRect/>
          </a:stretch>
        </p:blipFill>
        <p:spPr>
          <a:xfrm>
            <a:off x="5334000" y="2190750"/>
            <a:ext cx="965200" cy="965200"/>
          </a:xfrm>
          <a:prstGeom prst="rect">
            <a:avLst/>
          </a:prstGeom>
        </p:spPr>
      </p:pic>
      <p:pic>
        <p:nvPicPr>
          <p:cNvPr id="18" name="Picture 17" descr="Unbiased.png"/>
          <p:cNvPicPr>
            <a:picLocks noChangeAspect="1"/>
          </p:cNvPicPr>
          <p:nvPr/>
        </p:nvPicPr>
        <p:blipFill>
          <a:blip r:embed="rId5"/>
          <a:stretch>
            <a:fillRect/>
          </a:stretch>
        </p:blipFill>
        <p:spPr>
          <a:xfrm>
            <a:off x="5486400" y="3486150"/>
            <a:ext cx="736600" cy="736600"/>
          </a:xfrm>
          <a:prstGeom prst="rect">
            <a:avLst/>
          </a:prstGeom>
        </p:spPr>
      </p:pic>
      <p:sp>
        <p:nvSpPr>
          <p:cNvPr id="19" name="TextBox 18"/>
          <p:cNvSpPr txBox="1"/>
          <p:nvPr/>
        </p:nvSpPr>
        <p:spPr>
          <a:xfrm>
            <a:off x="6172200" y="1200150"/>
            <a:ext cx="2971800" cy="762000"/>
          </a:xfrm>
          <a:prstGeom prst="rect">
            <a:avLst/>
          </a:prstGeom>
          <a:noFill/>
        </p:spPr>
        <p:txBody>
          <a:bodyPr wrap="square" rtlCol="0">
            <a:spAutoFit/>
          </a:bodyPr>
          <a:lstStyle/>
          <a:p>
            <a:pPr>
              <a:buFont typeface="Arial"/>
              <a:buChar char="•"/>
            </a:pPr>
            <a:r>
              <a:rPr lang="en-US" dirty="0"/>
              <a:t>Number based Performance  </a:t>
            </a:r>
            <a:r>
              <a:rPr lang="en-US" dirty="0">
                <a:solidFill>
                  <a:schemeClr val="bg1"/>
                </a:solidFill>
              </a:rPr>
              <a:t>d</a:t>
            </a:r>
            <a:r>
              <a:rPr lang="en-US" dirty="0"/>
              <a:t>Evaluation </a:t>
            </a:r>
          </a:p>
          <a:p>
            <a:pPr>
              <a:buFont typeface="Arial"/>
              <a:buChar char="•"/>
            </a:pPr>
            <a:r>
              <a:rPr lang="en-US" dirty="0"/>
              <a:t>Performance Benchmarking </a:t>
            </a:r>
          </a:p>
        </p:txBody>
      </p:sp>
      <p:sp>
        <p:nvSpPr>
          <p:cNvPr id="20" name="TextBox 19"/>
          <p:cNvSpPr txBox="1"/>
          <p:nvPr/>
        </p:nvSpPr>
        <p:spPr>
          <a:xfrm>
            <a:off x="6248400" y="2343150"/>
            <a:ext cx="2390398" cy="523220"/>
          </a:xfrm>
          <a:prstGeom prst="rect">
            <a:avLst/>
          </a:prstGeom>
          <a:noFill/>
        </p:spPr>
        <p:txBody>
          <a:bodyPr wrap="none" rtlCol="0">
            <a:spAutoFit/>
          </a:bodyPr>
          <a:lstStyle/>
          <a:p>
            <a:pPr>
              <a:buFont typeface="Arial"/>
              <a:buChar char="•"/>
            </a:pPr>
            <a:r>
              <a:rPr lang="en-US" dirty="0"/>
              <a:t>Fact based</a:t>
            </a:r>
          </a:p>
          <a:p>
            <a:pPr>
              <a:buFont typeface="Arial"/>
              <a:buChar char="•"/>
            </a:pPr>
            <a:r>
              <a:rPr lang="en-US" dirty="0"/>
              <a:t>Uniform Measuring System </a:t>
            </a:r>
          </a:p>
        </p:txBody>
      </p:sp>
      <p:sp>
        <p:nvSpPr>
          <p:cNvPr id="21" name="TextBox 20"/>
          <p:cNvSpPr txBox="1"/>
          <p:nvPr/>
        </p:nvSpPr>
        <p:spPr>
          <a:xfrm>
            <a:off x="6324600" y="3638550"/>
            <a:ext cx="992579" cy="523220"/>
          </a:xfrm>
          <a:prstGeom prst="rect">
            <a:avLst/>
          </a:prstGeom>
          <a:noFill/>
        </p:spPr>
        <p:txBody>
          <a:bodyPr wrap="none" rtlCol="0">
            <a:spAutoFit/>
          </a:bodyPr>
          <a:lstStyle/>
          <a:p>
            <a:pPr>
              <a:buFont typeface="Arial"/>
              <a:buChar char="•"/>
            </a:pPr>
            <a:r>
              <a:rPr lang="en-US" dirty="0"/>
              <a:t>Unbiased</a:t>
            </a:r>
          </a:p>
          <a:p>
            <a:pPr>
              <a:buFont typeface="Arial"/>
              <a:buChar char="•"/>
            </a:pPr>
            <a:r>
              <a:rPr lang="en-US" dirty="0"/>
              <a:t>Instant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4"/>
        <p:cNvGrpSpPr/>
        <p:nvPr/>
      </p:nvGrpSpPr>
      <p:grpSpPr>
        <a:xfrm>
          <a:off x="0" y="0"/>
          <a:ext cx="0" cy="0"/>
          <a:chOff x="0" y="0"/>
          <a:chExt cx="0" cy="0"/>
        </a:xfrm>
      </p:grpSpPr>
      <p:sp>
        <p:nvSpPr>
          <p:cNvPr id="297" name="Google Shape;297;p31"/>
          <p:cNvSpPr txBox="1">
            <a:spLocks noGrp="1"/>
          </p:cNvSpPr>
          <p:nvPr>
            <p:ph type="title"/>
          </p:nvPr>
        </p:nvSpPr>
        <p:spPr>
          <a:xfrm>
            <a:off x="214282" y="1285866"/>
            <a:ext cx="2847123" cy="7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solidFill>
                  <a:schemeClr val="bg1"/>
                </a:solidFill>
                <a:latin typeface="Noto Sans"/>
              </a:rPr>
              <a:t>ABOUT</a:t>
            </a:r>
            <a:r>
              <a:rPr lang="es" sz="3200" b="1" dirty="0">
                <a:latin typeface="Noto Sans"/>
              </a:rPr>
              <a:t> </a:t>
            </a:r>
            <a:r>
              <a:rPr lang="es" sz="3200" b="1" dirty="0">
                <a:solidFill>
                  <a:schemeClr val="tx1"/>
                </a:solidFill>
                <a:latin typeface="Noto Sans"/>
              </a:rPr>
              <a:t>US</a:t>
            </a:r>
            <a:endParaRPr sz="3200" b="1" dirty="0">
              <a:solidFill>
                <a:schemeClr val="tx1"/>
              </a:solidFill>
              <a:latin typeface="Noto Sans"/>
            </a:endParaRPr>
          </a:p>
        </p:txBody>
      </p:sp>
      <p:sp>
        <p:nvSpPr>
          <p:cNvPr id="31" name="Rectangle 30"/>
          <p:cNvSpPr/>
          <p:nvPr/>
        </p:nvSpPr>
        <p:spPr>
          <a:xfrm>
            <a:off x="500034" y="2139702"/>
            <a:ext cx="8001056" cy="1938992"/>
          </a:xfrm>
          <a:prstGeom prst="rect">
            <a:avLst/>
          </a:prstGeom>
        </p:spPr>
        <p:txBody>
          <a:bodyPr wrap="square">
            <a:spAutoFit/>
          </a:bodyPr>
          <a:lstStyle/>
          <a:p>
            <a:pPr lvl="0" algn="ctr"/>
            <a:r>
              <a:rPr lang="en-US" sz="2000" dirty="0">
                <a:solidFill>
                  <a:schemeClr val="tx2">
                    <a:lumMod val="60000"/>
                    <a:lumOff val="40000"/>
                  </a:schemeClr>
                </a:solidFill>
                <a:latin typeface="Noto Sans"/>
              </a:rPr>
              <a:t>SkyBits Technologies, Is an Artificial Intelligence software development firm providing solutions and products to various global clients. It was founded by the veterans of the IT industry with immense global experience. The core focus areas for </a:t>
            </a:r>
            <a:r>
              <a:rPr lang="en-US" sz="2000" dirty="0" err="1">
                <a:solidFill>
                  <a:schemeClr val="tx2">
                    <a:lumMod val="60000"/>
                    <a:lumOff val="40000"/>
                  </a:schemeClr>
                </a:solidFill>
                <a:latin typeface="Noto Sans"/>
              </a:rPr>
              <a:t>SkyBits</a:t>
            </a:r>
            <a:r>
              <a:rPr lang="en-US" sz="2000" dirty="0">
                <a:solidFill>
                  <a:schemeClr val="tx2">
                    <a:lumMod val="60000"/>
                    <a:lumOff val="40000"/>
                  </a:schemeClr>
                </a:solidFill>
                <a:latin typeface="Noto Sans"/>
              </a:rPr>
              <a:t> are Image Processing and Natural Language Processing (NLP) based on strong foundations in Deep Learning technologies. </a:t>
            </a:r>
            <a:endParaRPr lang="en-US" altLang="ko-KR" sz="2000" dirty="0">
              <a:solidFill>
                <a:schemeClr val="tx2">
                  <a:lumMod val="60000"/>
                  <a:lumOff val="40000"/>
                </a:schemeClr>
              </a:solidFill>
              <a:latin typeface="Noto Sans"/>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19544" y="268326"/>
            <a:ext cx="9024456" cy="461665"/>
          </a:xfrm>
          <a:prstGeom prst="rect">
            <a:avLst/>
          </a:prstGeom>
          <a:noFill/>
        </p:spPr>
        <p:txBody>
          <a:bodyPr wrap="square" rtlCol="0">
            <a:spAutoFit/>
          </a:bodyPr>
          <a:lstStyle/>
          <a:p>
            <a:pPr algn="ctr">
              <a:defRPr/>
            </a:pPr>
            <a:r>
              <a:rPr lang="en-US" sz="2400" b="1" dirty="0">
                <a:solidFill>
                  <a:schemeClr val="tx1"/>
                </a:solidFill>
              </a:rPr>
              <a:t>ADMIN – DOCUMENT </a:t>
            </a:r>
            <a:r>
              <a:rPr lang="en-US" sz="2400" b="1" dirty="0">
                <a:solidFill>
                  <a:schemeClr val="accent1"/>
                </a:solidFill>
                <a:latin typeface="Noto Sans"/>
              </a:rPr>
              <a:t>&amp; EMAIL MANAGEMENT</a:t>
            </a:r>
            <a:endParaRPr lang="en-GB" sz="2400" b="1" dirty="0">
              <a:solidFill>
                <a:schemeClr val="accent1"/>
              </a:solidFill>
              <a:latin typeface="Noto Sans"/>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15" y="1316400"/>
            <a:ext cx="1404270" cy="1127759"/>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344" y="1377201"/>
            <a:ext cx="1538467" cy="1006158"/>
          </a:xfrm>
          <a:prstGeom prst="rect">
            <a:avLst/>
          </a:prstGeom>
        </p:spPr>
      </p:pic>
      <p:cxnSp>
        <p:nvCxnSpPr>
          <p:cNvPr id="28" name="Google Shape;1152;p50"/>
          <p:cNvCxnSpPr/>
          <p:nvPr/>
        </p:nvCxnSpPr>
        <p:spPr>
          <a:xfrm>
            <a:off x="3131840" y="1712933"/>
            <a:ext cx="0" cy="2459700"/>
          </a:xfrm>
          <a:prstGeom prst="straightConnector1">
            <a:avLst/>
          </a:prstGeom>
          <a:noFill/>
          <a:ln w="9525" cap="flat" cmpd="sng">
            <a:solidFill>
              <a:srgbClr val="F8BC28"/>
            </a:solidFill>
            <a:prstDash val="dash"/>
            <a:round/>
            <a:headEnd type="none" w="med" len="med"/>
            <a:tailEnd type="none" w="med" len="med"/>
          </a:ln>
        </p:spPr>
      </p:cxnSp>
      <p:cxnSp>
        <p:nvCxnSpPr>
          <p:cNvPr id="29" name="Google Shape;1152;p50"/>
          <p:cNvCxnSpPr/>
          <p:nvPr/>
        </p:nvCxnSpPr>
        <p:spPr>
          <a:xfrm>
            <a:off x="6012160" y="1635646"/>
            <a:ext cx="0" cy="2459700"/>
          </a:xfrm>
          <a:prstGeom prst="straightConnector1">
            <a:avLst/>
          </a:prstGeom>
          <a:noFill/>
          <a:ln w="9525" cap="flat" cmpd="sng">
            <a:solidFill>
              <a:srgbClr val="F8BC28"/>
            </a:solidFill>
            <a:prstDash val="dash"/>
            <a:round/>
            <a:headEnd type="none" w="med" len="med"/>
            <a:tailEnd type="none" w="med" len="med"/>
          </a:ln>
        </p:spPr>
      </p:cxnSp>
      <p:pic>
        <p:nvPicPr>
          <p:cNvPr id="31" name="Picture 3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6444" y="1438001"/>
            <a:ext cx="1573432" cy="1006158"/>
          </a:xfrm>
          <a:prstGeom prst="rect">
            <a:avLst/>
          </a:prstGeom>
        </p:spPr>
      </p:pic>
      <p:sp>
        <p:nvSpPr>
          <p:cNvPr id="32" name="Rectangle: Rounded Corners 5">
            <a:extLst>
              <a:ext uri="{FF2B5EF4-FFF2-40B4-BE49-F238E27FC236}">
                <a16:creationId xmlns:a16="http://schemas.microsoft.com/office/drawing/2014/main" id="{0822A00A-9506-4BDA-80A4-9862150CF2C7}"/>
              </a:ext>
            </a:extLst>
          </p:cNvPr>
          <p:cNvSpPr/>
          <p:nvPr/>
        </p:nvSpPr>
        <p:spPr>
          <a:xfrm>
            <a:off x="6372200" y="2392661"/>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Document Matching Solutions, </a:t>
            </a:r>
            <a:r>
              <a:rPr lang="en-US" dirty="0">
                <a:solidFill>
                  <a:schemeClr val="bg1"/>
                </a:solidFill>
              </a:rPr>
              <a:t>by extracting information from documents. Coupled with Facial recognition, can be used in E-KYC verification</a:t>
            </a:r>
          </a:p>
        </p:txBody>
      </p:sp>
      <p:sp>
        <p:nvSpPr>
          <p:cNvPr id="33" name="Rectangle: Rounded Corners 5">
            <a:extLst>
              <a:ext uri="{FF2B5EF4-FFF2-40B4-BE49-F238E27FC236}">
                <a16:creationId xmlns:a16="http://schemas.microsoft.com/office/drawing/2014/main" id="{0822A00A-9506-4BDA-80A4-9862150CF2C7}"/>
              </a:ext>
            </a:extLst>
          </p:cNvPr>
          <p:cNvSpPr/>
          <p:nvPr/>
        </p:nvSpPr>
        <p:spPr>
          <a:xfrm>
            <a:off x="3491879" y="2336188"/>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Automatic document Cataloging, </a:t>
            </a:r>
            <a:r>
              <a:rPr lang="en-US" dirty="0">
                <a:solidFill>
                  <a:schemeClr val="bg1"/>
                </a:solidFill>
              </a:rPr>
              <a:t>legacy data digitization and categorization for easier search. </a:t>
            </a:r>
          </a:p>
        </p:txBody>
      </p:sp>
      <p:sp>
        <p:nvSpPr>
          <p:cNvPr id="34" name="Rectangle: Rounded Corners 5">
            <a:extLst>
              <a:ext uri="{FF2B5EF4-FFF2-40B4-BE49-F238E27FC236}">
                <a16:creationId xmlns:a16="http://schemas.microsoft.com/office/drawing/2014/main" id="{0822A00A-9506-4BDA-80A4-9862150CF2C7}"/>
              </a:ext>
            </a:extLst>
          </p:cNvPr>
          <p:cNvSpPr/>
          <p:nvPr/>
        </p:nvSpPr>
        <p:spPr>
          <a:xfrm>
            <a:off x="480766" y="2322559"/>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Email Classification</a:t>
            </a:r>
            <a:r>
              <a:rPr lang="en-US" dirty="0">
                <a:solidFill>
                  <a:schemeClr val="bg1"/>
                </a:solidFill>
              </a:rPr>
              <a:t> &amp; routing to appropriate group based on content</a:t>
            </a: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4061262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9AC3C-FE44-4341-B799-F20DE8937C2B}"/>
              </a:ext>
            </a:extLst>
          </p:cNvPr>
          <p:cNvSpPr txBox="1"/>
          <p:nvPr/>
        </p:nvSpPr>
        <p:spPr>
          <a:xfrm>
            <a:off x="2093571" y="47194"/>
            <a:ext cx="9673702" cy="400110"/>
          </a:xfrm>
          <a:prstGeom prst="rect">
            <a:avLst/>
          </a:prstGeom>
          <a:noFill/>
        </p:spPr>
        <p:txBody>
          <a:bodyPr wrap="square" rtlCol="0">
            <a:spAutoFit/>
          </a:bodyPr>
          <a:lstStyle/>
          <a:p>
            <a:pPr marL="0" lvl="0" indent="0" defTabSz="914400" eaLnBrk="1" fontAlgn="auto" latinLnBrk="0" hangingPunct="1">
              <a:buSzTx/>
              <a:buFont typeface="Arial"/>
              <a:buNone/>
              <a:tabLst/>
              <a:defRPr/>
            </a:pPr>
            <a:r>
              <a:rPr lang="en-US" sz="2000" b="1" dirty="0">
                <a:solidFill>
                  <a:schemeClr val="tx1"/>
                </a:solidFill>
              </a:rPr>
              <a:t>Using Machine Learning </a:t>
            </a:r>
            <a:r>
              <a:rPr lang="en-US" sz="2000" b="1" dirty="0">
                <a:solidFill>
                  <a:schemeClr val="accent1"/>
                </a:solidFill>
                <a:latin typeface="Noto Sans"/>
              </a:rPr>
              <a:t>in Digitization of Forms</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4299" y="622722"/>
            <a:ext cx="1095239" cy="901861"/>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056296" y="588457"/>
            <a:ext cx="1041254" cy="104125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10" y="810851"/>
            <a:ext cx="464426" cy="4644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269" y="903061"/>
            <a:ext cx="545980" cy="412043"/>
          </a:xfrm>
          <a:prstGeom prst="rect">
            <a:avLst/>
          </a:prstGeom>
        </p:spPr>
      </p:pic>
      <p:pic>
        <p:nvPicPr>
          <p:cNvPr id="8" name="Picture 7">
            <a:extLst>
              <a:ext uri="{FF2B5EF4-FFF2-40B4-BE49-F238E27FC236}">
                <a16:creationId xmlns:a16="http://schemas.microsoft.com/office/drawing/2014/main" id="{12B20F21-F086-E145-8348-3C9DCBA409CF}"/>
              </a:ext>
            </a:extLst>
          </p:cNvPr>
          <p:cNvPicPr>
            <a:picLocks noChangeAspect="1"/>
          </p:cNvPicPr>
          <p:nvPr/>
        </p:nvPicPr>
        <p:blipFill>
          <a:blip r:embed="rId6"/>
          <a:stretch>
            <a:fillRect/>
          </a:stretch>
        </p:blipFill>
        <p:spPr>
          <a:xfrm>
            <a:off x="7004602" y="664320"/>
            <a:ext cx="998249" cy="998249"/>
          </a:xfrm>
          <a:prstGeom prst="rect">
            <a:avLst/>
          </a:prstGeom>
        </p:spPr>
      </p:pic>
      <p:cxnSp>
        <p:nvCxnSpPr>
          <p:cNvPr id="9" name="Straight Arrow Connector 8"/>
          <p:cNvCxnSpPr/>
          <p:nvPr/>
        </p:nvCxnSpPr>
        <p:spPr>
          <a:xfrm flipV="1">
            <a:off x="3020472" y="1281391"/>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Oval 9">
            <a:extLst>
              <a:ext uri="{FF2B5EF4-FFF2-40B4-BE49-F238E27FC236}">
                <a16:creationId xmlns:a16="http://schemas.microsoft.com/office/drawing/2014/main" id="{DDE82E5C-14D2-DB41-B734-F95844250EE6}"/>
              </a:ext>
            </a:extLst>
          </p:cNvPr>
          <p:cNvSpPr>
            <a:spLocks noChangeAspect="1"/>
          </p:cNvSpPr>
          <p:nvPr/>
        </p:nvSpPr>
        <p:spPr>
          <a:xfrm>
            <a:off x="398736" y="713461"/>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282F39">
                    <a:lumMod val="50000"/>
                    <a:lumOff val="50000"/>
                  </a:srgbClr>
                </a:solidFill>
                <a:effectLst/>
                <a:uLnTx/>
                <a:uFillTx/>
                <a:latin typeface="Calibri"/>
                <a:ea typeface="+mn-ea"/>
                <a:cs typeface="+mn-cs"/>
              </a:rPr>
              <a:t>1</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11" name="Rectangle 10"/>
          <p:cNvSpPr/>
          <p:nvPr/>
        </p:nvSpPr>
        <p:spPr>
          <a:xfrm>
            <a:off x="2594119" y="793256"/>
            <a:ext cx="145826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Scan new documents</a:t>
            </a:r>
          </a:p>
        </p:txBody>
      </p:sp>
      <p:sp>
        <p:nvSpPr>
          <p:cNvPr id="12" name="Rectangle 11"/>
          <p:cNvSpPr/>
          <p:nvPr/>
        </p:nvSpPr>
        <p:spPr>
          <a:xfrm>
            <a:off x="5372830" y="878252"/>
            <a:ext cx="151216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Documents from Current system</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8724" y="1864093"/>
            <a:ext cx="775144" cy="775144"/>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8805" y="1956848"/>
            <a:ext cx="559998" cy="7060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5742393" y="1912421"/>
            <a:ext cx="829655" cy="829655"/>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99215" y="2030408"/>
            <a:ext cx="442513" cy="442513"/>
          </a:xfrm>
          <a:prstGeom prst="rect">
            <a:avLst/>
          </a:prstGeom>
        </p:spPr>
      </p:pic>
      <p:cxnSp>
        <p:nvCxnSpPr>
          <p:cNvPr id="17" name="Straight Arrow Connector 16"/>
          <p:cNvCxnSpPr/>
          <p:nvPr/>
        </p:nvCxnSpPr>
        <p:spPr>
          <a:xfrm flipV="1">
            <a:off x="6689642" y="2340725"/>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5487" y="1780149"/>
            <a:ext cx="943032" cy="943032"/>
          </a:xfrm>
          <a:prstGeom prst="rect">
            <a:avLst/>
          </a:prstGeom>
        </p:spPr>
      </p:pic>
      <p:sp>
        <p:nvSpPr>
          <p:cNvPr id="19" name="Rectangle 18"/>
          <p:cNvSpPr/>
          <p:nvPr/>
        </p:nvSpPr>
        <p:spPr>
          <a:xfrm>
            <a:off x="-40812" y="1339917"/>
            <a:ext cx="1512658" cy="369332"/>
          </a:xfrm>
          <a:prstGeom prst="rect">
            <a:avLst/>
          </a:prstGeom>
        </p:spPr>
        <p:txBody>
          <a:bodyPr wrap="none">
            <a:spAutoFit/>
          </a:bodyPr>
          <a:lstStyle/>
          <a:p>
            <a:pPr algn="ctr"/>
            <a:r>
              <a:rPr lang="en-IN" b="1" dirty="0"/>
              <a:t>Upload Image</a:t>
            </a:r>
          </a:p>
        </p:txBody>
      </p:sp>
      <p:cxnSp>
        <p:nvCxnSpPr>
          <p:cNvPr id="20" name="Straight Connector 19"/>
          <p:cNvCxnSpPr/>
          <p:nvPr/>
        </p:nvCxnSpPr>
        <p:spPr>
          <a:xfrm>
            <a:off x="150768" y="1717350"/>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5742393" y="1402044"/>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235" y="1844030"/>
            <a:ext cx="946896" cy="779710"/>
          </a:xfrm>
          <a:prstGeom prst="rect">
            <a:avLst/>
          </a:prstGeom>
        </p:spPr>
      </p:pic>
      <p:sp>
        <p:nvSpPr>
          <p:cNvPr id="23" name="Rectangle 22"/>
          <p:cNvSpPr/>
          <p:nvPr/>
        </p:nvSpPr>
        <p:spPr>
          <a:xfrm>
            <a:off x="150768" y="2569582"/>
            <a:ext cx="1059906" cy="523220"/>
          </a:xfrm>
          <a:prstGeom prst="rect">
            <a:avLst/>
          </a:prstGeom>
        </p:spPr>
        <p:txBody>
          <a:bodyPr wrap="none">
            <a:spAutoFit/>
          </a:bodyPr>
          <a:lstStyle/>
          <a:p>
            <a:pPr algn="ctr"/>
            <a:r>
              <a:rPr lang="en-IN" b="1" dirty="0"/>
              <a:t>Key-Value</a:t>
            </a:r>
          </a:p>
          <a:p>
            <a:pPr algn="ctr"/>
            <a:r>
              <a:rPr lang="en-IN" b="1" dirty="0"/>
              <a:t>Extraction</a:t>
            </a:r>
          </a:p>
        </p:txBody>
      </p:sp>
      <p:sp>
        <p:nvSpPr>
          <p:cNvPr id="24" name="Rectangle 23"/>
          <p:cNvSpPr/>
          <p:nvPr/>
        </p:nvSpPr>
        <p:spPr>
          <a:xfrm>
            <a:off x="1535820" y="2771168"/>
            <a:ext cx="983718" cy="461665"/>
          </a:xfrm>
          <a:prstGeom prst="rect">
            <a:avLst/>
          </a:prstGeom>
        </p:spPr>
        <p:txBody>
          <a:bodyPr wrap="square">
            <a:spAutoFit/>
          </a:bodyPr>
          <a:lstStyle/>
          <a:p>
            <a:pPr lvl="0" algn="ctr"/>
            <a:r>
              <a:rPr lang="en-US" sz="1200" dirty="0"/>
              <a:t>Supporting </a:t>
            </a:r>
          </a:p>
          <a:p>
            <a:pPr lvl="0" algn="ctr"/>
            <a:r>
              <a:rPr lang="en-US" sz="1200" dirty="0"/>
              <a:t>Documents</a:t>
            </a:r>
          </a:p>
        </p:txBody>
      </p:sp>
      <p:sp>
        <p:nvSpPr>
          <p:cNvPr id="25" name="Rectangle 24"/>
          <p:cNvSpPr/>
          <p:nvPr/>
        </p:nvSpPr>
        <p:spPr>
          <a:xfrm>
            <a:off x="2433131" y="2754249"/>
            <a:ext cx="1260634" cy="461665"/>
          </a:xfrm>
          <a:prstGeom prst="rect">
            <a:avLst/>
          </a:prstGeom>
        </p:spPr>
        <p:txBody>
          <a:bodyPr wrap="square">
            <a:spAutoFit/>
          </a:bodyPr>
          <a:lstStyle/>
          <a:p>
            <a:pPr lvl="0" algn="ctr"/>
            <a:r>
              <a:rPr lang="en-US" sz="1200" dirty="0"/>
              <a:t>Image </a:t>
            </a:r>
          </a:p>
          <a:p>
            <a:pPr lvl="0" algn="ctr"/>
            <a:r>
              <a:rPr lang="en-US" sz="1200" dirty="0"/>
              <a:t>enhancement</a:t>
            </a:r>
          </a:p>
        </p:txBody>
      </p:sp>
      <p:cxnSp>
        <p:nvCxnSpPr>
          <p:cNvPr id="26" name="Straight Connector 25"/>
          <p:cNvCxnSpPr/>
          <p:nvPr/>
        </p:nvCxnSpPr>
        <p:spPr>
          <a:xfrm>
            <a:off x="172796" y="3346187"/>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DE82E5C-14D2-DB41-B734-F95844250EE6}"/>
              </a:ext>
            </a:extLst>
          </p:cNvPr>
          <p:cNvSpPr>
            <a:spLocks noChangeAspect="1"/>
          </p:cNvSpPr>
          <p:nvPr/>
        </p:nvSpPr>
        <p:spPr>
          <a:xfrm>
            <a:off x="415873" y="1926937"/>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282F39">
                    <a:lumMod val="50000"/>
                    <a:lumOff val="50000"/>
                  </a:srgbClr>
                </a:solidFill>
                <a:latin typeface="Calibri"/>
                <a:ea typeface="+mn-ea"/>
                <a:cs typeface="+mn-cs"/>
              </a:rPr>
              <a:t>2</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28" name="Rectangle 27"/>
          <p:cNvSpPr/>
          <p:nvPr/>
        </p:nvSpPr>
        <p:spPr>
          <a:xfrm>
            <a:off x="3497144" y="2723181"/>
            <a:ext cx="1251270" cy="461665"/>
          </a:xfrm>
          <a:prstGeom prst="rect">
            <a:avLst/>
          </a:prstGeom>
        </p:spPr>
        <p:txBody>
          <a:bodyPr wrap="square">
            <a:spAutoFit/>
          </a:bodyPr>
          <a:lstStyle/>
          <a:p>
            <a:pPr lvl="0" algn="ctr"/>
            <a:r>
              <a:rPr lang="en-US" sz="1200" dirty="0"/>
              <a:t>Extraction of </a:t>
            </a:r>
          </a:p>
          <a:p>
            <a:pPr lvl="0" algn="ctr"/>
            <a:r>
              <a:rPr lang="en-US" sz="1200" dirty="0"/>
              <a:t>printed data</a:t>
            </a:r>
          </a:p>
        </p:txBody>
      </p:sp>
      <p:sp>
        <p:nvSpPr>
          <p:cNvPr id="29" name="Rectangle 28"/>
          <p:cNvSpPr/>
          <p:nvPr/>
        </p:nvSpPr>
        <p:spPr>
          <a:xfrm>
            <a:off x="4422820" y="2771168"/>
            <a:ext cx="1622354" cy="461665"/>
          </a:xfrm>
          <a:prstGeom prst="rect">
            <a:avLst/>
          </a:prstGeom>
        </p:spPr>
        <p:txBody>
          <a:bodyPr wrap="square">
            <a:spAutoFit/>
          </a:bodyPr>
          <a:lstStyle/>
          <a:p>
            <a:pPr lvl="0" algn="ctr"/>
            <a:r>
              <a:rPr lang="en-US" sz="1200" dirty="0"/>
              <a:t>Extractions of </a:t>
            </a:r>
          </a:p>
          <a:p>
            <a:pPr lvl="0" algn="ctr"/>
            <a:r>
              <a:rPr lang="en-US" sz="1200" dirty="0"/>
              <a:t> key – value pairs</a:t>
            </a:r>
          </a:p>
        </p:txBody>
      </p:sp>
      <p:sp>
        <p:nvSpPr>
          <p:cNvPr id="30" name="Rectangle 29"/>
          <p:cNvSpPr/>
          <p:nvPr/>
        </p:nvSpPr>
        <p:spPr>
          <a:xfrm>
            <a:off x="5708727" y="2790455"/>
            <a:ext cx="1118298" cy="461665"/>
          </a:xfrm>
          <a:prstGeom prst="rect">
            <a:avLst/>
          </a:prstGeom>
        </p:spPr>
        <p:txBody>
          <a:bodyPr wrap="square">
            <a:spAutoFit/>
          </a:bodyPr>
          <a:lstStyle/>
          <a:p>
            <a:pPr lvl="0" algn="ctr"/>
            <a:r>
              <a:rPr lang="en-US" sz="1200" dirty="0"/>
              <a:t>Extracted</a:t>
            </a:r>
          </a:p>
          <a:p>
            <a:pPr lvl="0" algn="ctr"/>
            <a:r>
              <a:rPr lang="en-US" sz="1200" dirty="0"/>
              <a:t> Data</a:t>
            </a:r>
          </a:p>
        </p:txBody>
      </p:sp>
      <p:sp>
        <p:nvSpPr>
          <p:cNvPr id="31" name="Rectangle 30"/>
          <p:cNvSpPr/>
          <p:nvPr/>
        </p:nvSpPr>
        <p:spPr>
          <a:xfrm>
            <a:off x="7237941" y="2831192"/>
            <a:ext cx="1192955" cy="261610"/>
          </a:xfrm>
          <a:prstGeom prst="rect">
            <a:avLst/>
          </a:prstGeom>
        </p:spPr>
        <p:txBody>
          <a:bodyPr wrap="none">
            <a:spAutoFit/>
          </a:bodyPr>
          <a:lstStyle/>
          <a:p>
            <a:r>
              <a:rPr lang="en-IN" sz="1100" dirty="0"/>
              <a:t>Extract to tables</a:t>
            </a:r>
          </a:p>
        </p:txBody>
      </p:sp>
      <p:sp>
        <p:nvSpPr>
          <p:cNvPr id="32" name="Oval 31">
            <a:extLst>
              <a:ext uri="{FF2B5EF4-FFF2-40B4-BE49-F238E27FC236}">
                <a16:creationId xmlns:a16="http://schemas.microsoft.com/office/drawing/2014/main" id="{DDE82E5C-14D2-DB41-B734-F95844250EE6}"/>
              </a:ext>
            </a:extLst>
          </p:cNvPr>
          <p:cNvSpPr>
            <a:spLocks noChangeAspect="1"/>
          </p:cNvSpPr>
          <p:nvPr/>
        </p:nvSpPr>
        <p:spPr>
          <a:xfrm>
            <a:off x="398636" y="3555950"/>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noProof="0" dirty="0">
                <a:solidFill>
                  <a:srgbClr val="282F39">
                    <a:lumMod val="50000"/>
                    <a:lumOff val="50000"/>
                  </a:srgbClr>
                </a:solidFill>
                <a:latin typeface="Calibri"/>
                <a:ea typeface="+mn-ea"/>
                <a:cs typeface="+mn-cs"/>
              </a:rPr>
              <a:t>3</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73CC87CC-F4EE-3241-8E36-4E4925F4711D}"/>
              </a:ext>
            </a:extLst>
          </p:cNvPr>
          <p:cNvSpPr txBox="1"/>
          <p:nvPr/>
        </p:nvSpPr>
        <p:spPr>
          <a:xfrm>
            <a:off x="-1101542" y="4045635"/>
            <a:ext cx="3634118" cy="307777"/>
          </a:xfrm>
          <a:prstGeom prst="rect">
            <a:avLst/>
          </a:prstGeom>
          <a:noFill/>
        </p:spPr>
        <p:txBody>
          <a:bodyPr wrap="square" rtlCol="0">
            <a:spAutoFit/>
          </a:bodyPr>
          <a:lstStyle/>
          <a:p>
            <a:pPr algn="ctr"/>
            <a:r>
              <a:rPr lang="en-IN" b="1" dirty="0"/>
              <a:t>Data Validations</a:t>
            </a:r>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178" y="3393526"/>
            <a:ext cx="948163" cy="948163"/>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822" y="3553174"/>
            <a:ext cx="727741" cy="474801"/>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9353" y="4054648"/>
            <a:ext cx="488413" cy="488413"/>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39156" y="3378357"/>
            <a:ext cx="294636" cy="294636"/>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185" y="3422954"/>
            <a:ext cx="580606" cy="580606"/>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0036" y="4054648"/>
            <a:ext cx="533317" cy="348853"/>
          </a:xfrm>
          <a:prstGeom prst="rect">
            <a:avLst/>
          </a:prstGeom>
        </p:spPr>
      </p:pic>
      <p:pic>
        <p:nvPicPr>
          <p:cNvPr id="40" name="Picture 39"/>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565" y="3947152"/>
            <a:ext cx="563168" cy="391979"/>
          </a:xfrm>
          <a:prstGeom prst="rect">
            <a:avLst/>
          </a:prstGeom>
        </p:spPr>
      </p:pic>
      <p:cxnSp>
        <p:nvCxnSpPr>
          <p:cNvPr id="41" name="Straight Arrow Connector 40">
            <a:extLst>
              <a:ext uri="{FF2B5EF4-FFF2-40B4-BE49-F238E27FC236}">
                <a16:creationId xmlns:a16="http://schemas.microsoft.com/office/drawing/2014/main" id="{E898B30C-5F9B-664F-A500-32A80A246947}"/>
              </a:ext>
            </a:extLst>
          </p:cNvPr>
          <p:cNvCxnSpPr>
            <a:cxnSpLocks/>
          </p:cNvCxnSpPr>
          <p:nvPr/>
        </p:nvCxnSpPr>
        <p:spPr>
          <a:xfrm rot="20700000" flipH="1" flipV="1">
            <a:off x="3782579" y="3835100"/>
            <a:ext cx="325908" cy="207941"/>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898B30C-5F9B-664F-A500-32A80A246947}"/>
              </a:ext>
            </a:extLst>
          </p:cNvPr>
          <p:cNvCxnSpPr>
            <a:cxnSpLocks/>
          </p:cNvCxnSpPr>
          <p:nvPr/>
        </p:nvCxnSpPr>
        <p:spPr>
          <a:xfrm rot="20400000" flipH="1" flipV="1">
            <a:off x="4533793" y="4130966"/>
            <a:ext cx="326451" cy="233698"/>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72E48DE-2D75-9A4F-8E88-6C0A7658F4E0}"/>
              </a:ext>
            </a:extLst>
          </p:cNvPr>
          <p:cNvCxnSpPr>
            <a:cxnSpLocks/>
          </p:cNvCxnSpPr>
          <p:nvPr/>
        </p:nvCxnSpPr>
        <p:spPr>
          <a:xfrm rot="1200000" flipH="1">
            <a:off x="3800265" y="4109234"/>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72E48DE-2D75-9A4F-8E88-6C0A7658F4E0}"/>
              </a:ext>
            </a:extLst>
          </p:cNvPr>
          <p:cNvCxnSpPr>
            <a:cxnSpLocks/>
          </p:cNvCxnSpPr>
          <p:nvPr/>
        </p:nvCxnSpPr>
        <p:spPr>
          <a:xfrm flipH="1">
            <a:off x="4503671" y="3807206"/>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9739B0-9381-A64F-8178-A81E33EC79C4}"/>
              </a:ext>
            </a:extLst>
          </p:cNvPr>
          <p:cNvCxnSpPr>
            <a:cxnSpLocks/>
          </p:cNvCxnSpPr>
          <p:nvPr/>
        </p:nvCxnSpPr>
        <p:spPr>
          <a:xfrm flipH="1" flipV="1">
            <a:off x="4309104" y="3681240"/>
            <a:ext cx="14899" cy="319585"/>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2763936" y="4149552"/>
            <a:ext cx="585417" cy="276999"/>
          </a:xfrm>
          <a:prstGeom prst="rect">
            <a:avLst/>
          </a:prstGeom>
          <a:noFill/>
        </p:spPr>
        <p:txBody>
          <a:bodyPr wrap="none" rtlCol="0">
            <a:spAutoFit/>
          </a:bodyPr>
          <a:lstStyle/>
          <a:p>
            <a:r>
              <a:rPr lang="en-IN" sz="1200" dirty="0"/>
              <a:t>Photo</a:t>
            </a:r>
          </a:p>
        </p:txBody>
      </p:sp>
      <p:sp>
        <p:nvSpPr>
          <p:cNvPr id="47" name="Rectangle 46"/>
          <p:cNvSpPr/>
          <p:nvPr/>
        </p:nvSpPr>
        <p:spPr>
          <a:xfrm>
            <a:off x="2435969" y="3723826"/>
            <a:ext cx="992579" cy="276999"/>
          </a:xfrm>
          <a:prstGeom prst="rect">
            <a:avLst/>
          </a:prstGeom>
        </p:spPr>
        <p:txBody>
          <a:bodyPr wrap="none">
            <a:spAutoFit/>
          </a:bodyPr>
          <a:lstStyle/>
          <a:p>
            <a:r>
              <a:rPr lang="en-IN" sz="1200" dirty="0"/>
              <a:t>Compliance</a:t>
            </a:r>
            <a:endParaRPr lang="en-IN" sz="1300" dirty="0"/>
          </a:p>
        </p:txBody>
      </p:sp>
      <p:sp>
        <p:nvSpPr>
          <p:cNvPr id="48" name="TextBox 47"/>
          <p:cNvSpPr txBox="1"/>
          <p:nvPr/>
        </p:nvSpPr>
        <p:spPr>
          <a:xfrm>
            <a:off x="3653121" y="3372178"/>
            <a:ext cx="611065" cy="276999"/>
          </a:xfrm>
          <a:prstGeom prst="rect">
            <a:avLst/>
          </a:prstGeom>
          <a:noFill/>
        </p:spPr>
        <p:txBody>
          <a:bodyPr wrap="none" rtlCol="0">
            <a:spAutoFit/>
          </a:bodyPr>
          <a:lstStyle/>
          <a:p>
            <a:r>
              <a:rPr lang="en-US" sz="1200" dirty="0"/>
              <a:t>Audits</a:t>
            </a:r>
            <a:endParaRPr lang="en-IN" sz="1200" dirty="0"/>
          </a:p>
        </p:txBody>
      </p:sp>
      <p:sp>
        <p:nvSpPr>
          <p:cNvPr id="49" name="TextBox 48"/>
          <p:cNvSpPr txBox="1"/>
          <p:nvPr/>
        </p:nvSpPr>
        <p:spPr>
          <a:xfrm>
            <a:off x="5298621" y="4068021"/>
            <a:ext cx="907621" cy="461665"/>
          </a:xfrm>
          <a:prstGeom prst="rect">
            <a:avLst/>
          </a:prstGeom>
          <a:noFill/>
        </p:spPr>
        <p:txBody>
          <a:bodyPr wrap="none" rtlCol="0">
            <a:spAutoFit/>
          </a:bodyPr>
          <a:lstStyle/>
          <a:p>
            <a:r>
              <a:rPr lang="en-IN" sz="1200" dirty="0"/>
              <a:t>Other</a:t>
            </a:r>
          </a:p>
          <a:p>
            <a:r>
              <a:rPr lang="en-US" sz="1200" dirty="0"/>
              <a:t>validations</a:t>
            </a:r>
            <a:endParaRPr lang="en-IN" sz="1200" dirty="0"/>
          </a:p>
        </p:txBody>
      </p:sp>
      <p:sp>
        <p:nvSpPr>
          <p:cNvPr id="50" name="TextBox 49"/>
          <p:cNvSpPr txBox="1"/>
          <p:nvPr/>
        </p:nvSpPr>
        <p:spPr>
          <a:xfrm>
            <a:off x="3981935" y="4247816"/>
            <a:ext cx="577402" cy="276999"/>
          </a:xfrm>
          <a:prstGeom prst="rect">
            <a:avLst/>
          </a:prstGeom>
          <a:noFill/>
        </p:spPr>
        <p:txBody>
          <a:bodyPr wrap="none" rtlCol="0">
            <a:spAutoFit/>
          </a:bodyPr>
          <a:lstStyle/>
          <a:p>
            <a:r>
              <a:rPr lang="en-IN" sz="1200" dirty="0"/>
              <a:t>Verify</a:t>
            </a:r>
            <a:endParaRPr lang="en-IN" sz="1313" dirty="0"/>
          </a:p>
        </p:txBody>
      </p:sp>
      <p:sp>
        <p:nvSpPr>
          <p:cNvPr id="51" name="TextBox 50"/>
          <p:cNvSpPr txBox="1"/>
          <p:nvPr/>
        </p:nvSpPr>
        <p:spPr>
          <a:xfrm>
            <a:off x="5289903" y="3530207"/>
            <a:ext cx="763351" cy="276999"/>
          </a:xfrm>
          <a:prstGeom prst="rect">
            <a:avLst/>
          </a:prstGeom>
          <a:noFill/>
        </p:spPr>
        <p:txBody>
          <a:bodyPr wrap="none" rtlCol="0">
            <a:spAutoFit/>
          </a:bodyPr>
          <a:lstStyle/>
          <a:p>
            <a:r>
              <a:rPr lang="en-IN" sz="1200" dirty="0"/>
              <a:t>Location</a:t>
            </a:r>
          </a:p>
        </p:txBody>
      </p:sp>
      <p:sp>
        <p:nvSpPr>
          <p:cNvPr id="52" name="Rectangle 51"/>
          <p:cNvSpPr/>
          <p:nvPr/>
        </p:nvSpPr>
        <p:spPr>
          <a:xfrm>
            <a:off x="1355183" y="4289878"/>
            <a:ext cx="1192955" cy="261610"/>
          </a:xfrm>
          <a:prstGeom prst="rect">
            <a:avLst/>
          </a:prstGeom>
        </p:spPr>
        <p:txBody>
          <a:bodyPr wrap="none">
            <a:spAutoFit/>
          </a:bodyPr>
          <a:lstStyle/>
          <a:p>
            <a:r>
              <a:rPr lang="en-IN" sz="1100" dirty="0"/>
              <a:t>Extract to tables</a:t>
            </a:r>
          </a:p>
        </p:txBody>
      </p:sp>
      <p:pic>
        <p:nvPicPr>
          <p:cNvPr id="53" name="Picture 52"/>
          <p:cNvPicPr>
            <a:picLocks noChangeAspect="1"/>
          </p:cNvPicPr>
          <p:nvPr/>
        </p:nvPicPr>
        <p:blipFill>
          <a:blip r:embed="rId18"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6306782" y="3807206"/>
            <a:ext cx="623640" cy="406783"/>
          </a:xfrm>
          <a:prstGeom prst="rect">
            <a:avLst/>
          </a:prstGeom>
        </p:spPr>
      </p:pic>
      <p:pic>
        <p:nvPicPr>
          <p:cNvPr id="54" name="Picture 53"/>
          <p:cNvPicPr>
            <a:picLocks noChangeAspect="1"/>
          </p:cNvPicPr>
          <p:nvPr/>
        </p:nvPicPr>
        <p:blipFill>
          <a:blip r:embed="rId19"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7680293" y="3590013"/>
            <a:ext cx="645116" cy="625045"/>
          </a:xfrm>
          <a:prstGeom prst="rect">
            <a:avLst/>
          </a:prstGeom>
        </p:spPr>
      </p:pic>
      <p:pic>
        <p:nvPicPr>
          <p:cNvPr id="55" name="Picture 54">
            <a:extLst>
              <a:ext uri="{FF2B5EF4-FFF2-40B4-BE49-F238E27FC236}">
                <a16:creationId xmlns:a16="http://schemas.microsoft.com/office/drawing/2014/main" id="{51A46698-FAFD-B243-B82E-C8A1E972282C}"/>
              </a:ext>
            </a:extLst>
          </p:cNvPr>
          <p:cNvPicPr>
            <a:picLocks noChangeAspect="1"/>
          </p:cNvPicPr>
          <p:nvPr/>
        </p:nvPicPr>
        <p:blipFill>
          <a:blip r:embed="rId20" cstate="print">
            <a:clrChange>
              <a:clrFrom>
                <a:srgbClr val="F1F1F1"/>
              </a:clrFrom>
              <a:clrTo>
                <a:srgbClr val="F1F1F1">
                  <a:alpha val="0"/>
                </a:srgbClr>
              </a:clrTo>
            </a:clrChange>
          </a:blip>
          <a:stretch>
            <a:fillRect/>
          </a:stretch>
        </p:blipFill>
        <p:spPr>
          <a:xfrm>
            <a:off x="7429057" y="3735818"/>
            <a:ext cx="430889" cy="430889"/>
          </a:xfrm>
          <a:prstGeom prst="rect">
            <a:avLst/>
          </a:prstGeom>
        </p:spPr>
      </p:pic>
      <p:sp>
        <p:nvSpPr>
          <p:cNvPr id="56" name="Rectangle 55"/>
          <p:cNvSpPr/>
          <p:nvPr/>
        </p:nvSpPr>
        <p:spPr>
          <a:xfrm>
            <a:off x="6172781" y="4196514"/>
            <a:ext cx="1122423" cy="276999"/>
          </a:xfrm>
          <a:prstGeom prst="rect">
            <a:avLst/>
          </a:prstGeom>
        </p:spPr>
        <p:txBody>
          <a:bodyPr wrap="none">
            <a:spAutoFit/>
          </a:bodyPr>
          <a:lstStyle/>
          <a:p>
            <a:r>
              <a:rPr lang="en-IN" sz="1200" dirty="0"/>
              <a:t>Validation OK</a:t>
            </a:r>
          </a:p>
        </p:txBody>
      </p:sp>
      <p:sp>
        <p:nvSpPr>
          <p:cNvPr id="57" name="Rectangle 56"/>
          <p:cNvSpPr/>
          <p:nvPr/>
        </p:nvSpPr>
        <p:spPr>
          <a:xfrm>
            <a:off x="7295204" y="4230447"/>
            <a:ext cx="1414170" cy="276999"/>
          </a:xfrm>
          <a:prstGeom prst="rect">
            <a:avLst/>
          </a:prstGeom>
        </p:spPr>
        <p:txBody>
          <a:bodyPr wrap="none">
            <a:spAutoFit/>
          </a:bodyPr>
          <a:lstStyle/>
          <a:p>
            <a:pPr algn="ctr"/>
            <a:r>
              <a:rPr lang="en-IN" sz="1200" dirty="0"/>
              <a:t>At Field or Branch</a:t>
            </a:r>
          </a:p>
        </p:txBody>
      </p:sp>
      <p:cxnSp>
        <p:nvCxnSpPr>
          <p:cNvPr id="58" name="Straight Arrow Connector 57"/>
          <p:cNvCxnSpPr/>
          <p:nvPr/>
        </p:nvCxnSpPr>
        <p:spPr>
          <a:xfrm flipV="1">
            <a:off x="5671578" y="3970380"/>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957627" y="3973437"/>
            <a:ext cx="471430"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72650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p:nvPr/>
        </p:nvSpPr>
        <p:spPr>
          <a:xfrm>
            <a:off x="2000232"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40"/>
          <p:cNvSpPr/>
          <p:nvPr/>
        </p:nvSpPr>
        <p:spPr>
          <a:xfrm>
            <a:off x="2143108"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rPr>
              <a:t>Product Review Summarization </a:t>
            </a:r>
            <a:r>
              <a:rPr lang="es" sz="1200">
                <a:solidFill>
                  <a:srgbClr val="FFFFFF"/>
                </a:solidFill>
              </a:rPr>
              <a:t>based on feedbacks from social media / forums</a:t>
            </a:r>
            <a:endParaRPr sz="1200">
              <a:solidFill>
                <a:srgbClr val="FFFFFF"/>
              </a:solidFill>
            </a:endParaRPr>
          </a:p>
          <a:p>
            <a:pPr marL="0" marR="0" lvl="0" indent="0" algn="ctr" rtl="0">
              <a:lnSpc>
                <a:spcPct val="100000"/>
              </a:lnSpc>
              <a:spcBef>
                <a:spcPts val="0"/>
              </a:spcBef>
              <a:spcAft>
                <a:spcPts val="0"/>
              </a:spcAft>
              <a:buNone/>
            </a:pPr>
            <a:endParaRPr>
              <a:solidFill>
                <a:schemeClr val="dk1"/>
              </a:solidFill>
              <a:highlight>
                <a:schemeClr val="accent1"/>
              </a:highlight>
            </a:endParaRPr>
          </a:p>
        </p:txBody>
      </p:sp>
      <p:sp>
        <p:nvSpPr>
          <p:cNvPr id="499" name="Google Shape;499;p40"/>
          <p:cNvSpPr/>
          <p:nvPr/>
        </p:nvSpPr>
        <p:spPr>
          <a:xfrm>
            <a:off x="4000496"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40"/>
          <p:cNvSpPr/>
          <p:nvPr/>
        </p:nvSpPr>
        <p:spPr>
          <a:xfrm>
            <a:off x="4143372"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Product recommendations </a:t>
            </a:r>
            <a:r>
              <a:rPr lang="es" sz="1200">
                <a:solidFill>
                  <a:srgbClr val="FFFFFF"/>
                </a:solidFill>
                <a:latin typeface="Calibri"/>
                <a:ea typeface="Calibri"/>
                <a:cs typeface="Calibri"/>
                <a:sym typeface="Calibri"/>
              </a:rPr>
              <a:t>based on past usage, patterns and statistical analysis</a:t>
            </a:r>
            <a:endParaRPr sz="1200">
              <a:solidFill>
                <a:srgbClr val="FFFFFF"/>
              </a:solidFill>
            </a:endParaRPr>
          </a:p>
        </p:txBody>
      </p:sp>
      <p:sp>
        <p:nvSpPr>
          <p:cNvPr id="501" name="Google Shape;501;p40"/>
          <p:cNvSpPr/>
          <p:nvPr/>
        </p:nvSpPr>
        <p:spPr>
          <a:xfrm>
            <a:off x="6000760"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40"/>
          <p:cNvSpPr/>
          <p:nvPr/>
        </p:nvSpPr>
        <p:spPr>
          <a:xfrm>
            <a:off x="6143636" y="2214560"/>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Automatic Customer Feedback Handling </a:t>
            </a:r>
            <a:r>
              <a:rPr lang="es" sz="1200">
                <a:solidFill>
                  <a:srgbClr val="FFFFFF"/>
                </a:solidFill>
                <a:latin typeface="Calibri"/>
                <a:ea typeface="Calibri"/>
                <a:cs typeface="Calibri"/>
                <a:sym typeface="Calibri"/>
              </a:rPr>
              <a:t>from company sites / social media; Routing </a:t>
            </a:r>
            <a:endParaRPr sz="1200">
              <a:solidFill>
                <a:srgbClr val="FFFFFF"/>
              </a:solidFill>
            </a:endParaRPr>
          </a:p>
        </p:txBody>
      </p:sp>
      <p:sp>
        <p:nvSpPr>
          <p:cNvPr id="503" name="Google Shape;503;p40"/>
          <p:cNvSpPr/>
          <p:nvPr/>
        </p:nvSpPr>
        <p:spPr>
          <a:xfrm>
            <a:off x="2840445" y="0"/>
            <a:ext cx="58920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 sz="2800" b="1" dirty="0">
                <a:solidFill>
                  <a:schemeClr val="dk1"/>
                </a:solidFill>
                <a:latin typeface="Calibri"/>
                <a:ea typeface="Calibri"/>
                <a:cs typeface="Calibri"/>
                <a:sym typeface="Calibri"/>
              </a:rPr>
              <a:t>SOCIAL FEED CLASSIFIER</a:t>
            </a:r>
            <a:r>
              <a:rPr lang="es" sz="2800" b="1" dirty="0">
                <a:solidFill>
                  <a:srgbClr val="BFBFBF"/>
                </a:solidFill>
                <a:latin typeface="Calibri"/>
                <a:ea typeface="Calibri"/>
                <a:cs typeface="Calibri"/>
                <a:sym typeface="Calibri"/>
              </a:rPr>
              <a:t> </a:t>
            </a:r>
          </a:p>
          <a:p>
            <a:pPr marL="0" lvl="0" indent="0" algn="l" rtl="0">
              <a:spcBef>
                <a:spcPts val="0"/>
              </a:spcBef>
              <a:spcAft>
                <a:spcPts val="0"/>
              </a:spcAft>
              <a:buClr>
                <a:schemeClr val="dk1"/>
              </a:buClr>
              <a:buFont typeface="Arial"/>
              <a:buNone/>
            </a:pPr>
            <a:r>
              <a:rPr lang="es" sz="2800" b="1" dirty="0">
                <a:solidFill>
                  <a:srgbClr val="E9AA1B"/>
                </a:solidFill>
                <a:latin typeface="Calibri"/>
                <a:ea typeface="Calibri"/>
                <a:cs typeface="Calibri"/>
                <a:sym typeface="Calibri"/>
              </a:rPr>
              <a:t>&amp; RECOMMENDATIONS</a:t>
            </a:r>
            <a:endParaRPr sz="2400" b="1" dirty="0">
              <a:solidFill>
                <a:schemeClr val="accent1"/>
              </a:solidFill>
            </a:endParaRPr>
          </a:p>
        </p:txBody>
      </p:sp>
      <p:pic>
        <p:nvPicPr>
          <p:cNvPr id="504" name="Google Shape;504;p40"/>
          <p:cNvPicPr preferRelativeResize="0"/>
          <p:nvPr/>
        </p:nvPicPr>
        <p:blipFill rotWithShape="1">
          <a:blip r:embed="rId3">
            <a:alphaModFix/>
          </a:blip>
          <a:srcRect/>
          <a:stretch/>
        </p:blipFill>
        <p:spPr>
          <a:xfrm>
            <a:off x="2400350" y="1169548"/>
            <a:ext cx="957175" cy="598550"/>
          </a:xfrm>
          <a:prstGeom prst="rect">
            <a:avLst/>
          </a:prstGeom>
          <a:noFill/>
          <a:ln>
            <a:noFill/>
          </a:ln>
        </p:spPr>
      </p:pic>
      <p:pic>
        <p:nvPicPr>
          <p:cNvPr id="505" name="Google Shape;505;p40"/>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4386466" y="1120504"/>
            <a:ext cx="1014001" cy="584050"/>
          </a:xfrm>
          <a:prstGeom prst="rect">
            <a:avLst/>
          </a:prstGeom>
          <a:noFill/>
          <a:ln>
            <a:noFill/>
          </a:ln>
        </p:spPr>
      </p:pic>
      <p:pic>
        <p:nvPicPr>
          <p:cNvPr id="506" name="Google Shape;506;p40"/>
          <p:cNvPicPr preferRelativeResize="0"/>
          <p:nvPr/>
        </p:nvPicPr>
        <p:blipFill rotWithShape="1">
          <a:blip r:embed="rId5">
            <a:alphaModFix/>
          </a:blip>
          <a:srcRect/>
          <a:stretch/>
        </p:blipFill>
        <p:spPr>
          <a:xfrm>
            <a:off x="6216426" y="1022425"/>
            <a:ext cx="1241026" cy="719800"/>
          </a:xfrm>
          <a:prstGeom prst="rect">
            <a:avLst/>
          </a:prstGeom>
          <a:noFill/>
          <a:ln>
            <a:no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9"/>
                                        </p:tgtEl>
                                        <p:attrNameLst>
                                          <p:attrName>style.visibility</p:attrName>
                                        </p:attrNameLst>
                                      </p:cBhvr>
                                      <p:to>
                                        <p:strVal val="visible"/>
                                      </p:to>
                                    </p:set>
                                    <p:animEffect transition="in" filter="fade">
                                      <p:cBhvr>
                                        <p:cTn id="12" dur="500"/>
                                        <p:tgtEl>
                                          <p:spTgt spid="4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1"/>
                                        </p:tgtEl>
                                        <p:attrNameLst>
                                          <p:attrName>style.visibility</p:attrName>
                                        </p:attrNameLst>
                                      </p:cBhvr>
                                      <p:to>
                                        <p:strVal val="visible"/>
                                      </p:to>
                                    </p:set>
                                    <p:animEffect transition="in" filter="fade">
                                      <p:cBhvr>
                                        <p:cTn id="17" dur="5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99;p16"/>
          <p:cNvSpPr txBox="1"/>
          <p:nvPr/>
        </p:nvSpPr>
        <p:spPr>
          <a:xfrm>
            <a:off x="2571736" y="2571750"/>
            <a:ext cx="21882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Customer sends email</a:t>
            </a:r>
            <a:r>
              <a:rPr lang="en" sz="1200" dirty="0">
                <a:latin typeface="+mn-lt"/>
              </a:rPr>
              <a:t> </a:t>
            </a:r>
            <a:r>
              <a:rPr lang="en" sz="1200" dirty="0">
                <a:solidFill>
                  <a:srgbClr val="282F39"/>
                </a:solidFill>
                <a:latin typeface="+mn-lt"/>
                <a:ea typeface="Calibri"/>
                <a:cs typeface="Calibri"/>
                <a:sym typeface="Calibri"/>
              </a:rPr>
              <a:t>to Customer Care</a:t>
            </a:r>
            <a:endParaRPr sz="1200">
              <a:latin typeface="+mn-lt"/>
            </a:endParaRPr>
          </a:p>
        </p:txBody>
      </p:sp>
      <p:sp>
        <p:nvSpPr>
          <p:cNvPr id="18" name="Google Shape;600;p16"/>
          <p:cNvSpPr txBox="1"/>
          <p:nvPr/>
        </p:nvSpPr>
        <p:spPr>
          <a:xfrm>
            <a:off x="2857488" y="1928808"/>
            <a:ext cx="2071702"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System Waits for new email and sends to the Classifier</a:t>
            </a:r>
            <a:endParaRPr sz="1200">
              <a:latin typeface="+mn-lt"/>
            </a:endParaRPr>
          </a:p>
        </p:txBody>
      </p:sp>
      <p:sp>
        <p:nvSpPr>
          <p:cNvPr id="19" name="Google Shape;601;p16"/>
          <p:cNvSpPr txBox="1"/>
          <p:nvPr/>
        </p:nvSpPr>
        <p:spPr>
          <a:xfrm>
            <a:off x="4643438" y="1928808"/>
            <a:ext cx="26199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Calibri"/>
                <a:ea typeface="Calibri"/>
                <a:cs typeface="Calibri"/>
                <a:sym typeface="Calibri"/>
              </a:rPr>
              <a:t>Machine Learning</a:t>
            </a:r>
            <a:endParaRPr sz="1200"/>
          </a:p>
          <a:p>
            <a:pPr marL="0" marR="0" lvl="0" indent="0" algn="ctr" rtl="0">
              <a:spcBef>
                <a:spcPts val="0"/>
              </a:spcBef>
              <a:spcAft>
                <a:spcPts val="0"/>
              </a:spcAft>
              <a:buNone/>
            </a:pPr>
            <a:r>
              <a:rPr lang="en" sz="1200" dirty="0">
                <a:solidFill>
                  <a:srgbClr val="282F39"/>
                </a:solidFill>
                <a:latin typeface="Calibri"/>
                <a:ea typeface="Calibri"/>
                <a:cs typeface="Calibri"/>
                <a:sym typeface="Calibri"/>
              </a:rPr>
              <a:t>Based Classifier </a:t>
            </a:r>
            <a:endParaRPr sz="1200"/>
          </a:p>
        </p:txBody>
      </p:sp>
      <p:sp>
        <p:nvSpPr>
          <p:cNvPr id="20" name="Google Shape;602;p16"/>
          <p:cNvSpPr txBox="1"/>
          <p:nvPr/>
        </p:nvSpPr>
        <p:spPr>
          <a:xfrm>
            <a:off x="1549302" y="4653875"/>
            <a:ext cx="3418200" cy="2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Live Dashboard using streaming data</a:t>
            </a:r>
            <a:endParaRPr sz="1200">
              <a:latin typeface="+mn-lt"/>
            </a:endParaRPr>
          </a:p>
        </p:txBody>
      </p:sp>
      <p:sp>
        <p:nvSpPr>
          <p:cNvPr id="21" name="Google Shape;603;p16"/>
          <p:cNvSpPr txBox="1"/>
          <p:nvPr/>
        </p:nvSpPr>
        <p:spPr>
          <a:xfrm>
            <a:off x="7072330" y="3643320"/>
            <a:ext cx="1857388"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Take Appropriate Action</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Business Logic</a:t>
            </a:r>
            <a:endParaRPr sz="1200">
              <a:latin typeface="+mn-lt"/>
            </a:endParaRPr>
          </a:p>
        </p:txBody>
      </p:sp>
      <p:sp>
        <p:nvSpPr>
          <p:cNvPr id="23" name="Google Shape;605;p16"/>
          <p:cNvSpPr txBox="1"/>
          <p:nvPr/>
        </p:nvSpPr>
        <p:spPr>
          <a:xfrm>
            <a:off x="7248600" y="1857370"/>
            <a:ext cx="18954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Categorise reviews </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feedback</a:t>
            </a:r>
            <a:endParaRPr sz="1200">
              <a:latin typeface="+mn-lt"/>
            </a:endParaRPr>
          </a:p>
        </p:txBody>
      </p:sp>
      <p:pic>
        <p:nvPicPr>
          <p:cNvPr id="24" name="Google Shape;606;p16"/>
          <p:cNvPicPr preferRelativeResize="0"/>
          <p:nvPr/>
        </p:nvPicPr>
        <p:blipFill rotWithShape="1">
          <a:blip r:embed="rId2">
            <a:alphaModFix/>
          </a:blip>
          <a:srcRect/>
          <a:stretch/>
        </p:blipFill>
        <p:spPr>
          <a:xfrm>
            <a:off x="3143240" y="642924"/>
            <a:ext cx="1252300" cy="1316712"/>
          </a:xfrm>
          <a:prstGeom prst="rect">
            <a:avLst/>
          </a:prstGeom>
          <a:noFill/>
          <a:ln>
            <a:noFill/>
          </a:ln>
        </p:spPr>
      </p:pic>
      <p:pic>
        <p:nvPicPr>
          <p:cNvPr id="25" name="Google Shape;607;p16"/>
          <p:cNvPicPr preferRelativeResize="0"/>
          <p:nvPr/>
        </p:nvPicPr>
        <p:blipFill rotWithShape="1">
          <a:blip r:embed="rId3">
            <a:alphaModFix/>
          </a:blip>
          <a:srcRect/>
          <a:stretch/>
        </p:blipFill>
        <p:spPr>
          <a:xfrm>
            <a:off x="5357818" y="857238"/>
            <a:ext cx="1285884" cy="1000132"/>
          </a:xfrm>
          <a:prstGeom prst="rect">
            <a:avLst/>
          </a:prstGeom>
          <a:noFill/>
          <a:ln>
            <a:noFill/>
          </a:ln>
        </p:spPr>
      </p:pic>
      <p:pic>
        <p:nvPicPr>
          <p:cNvPr id="26" name="Google Shape;608;p16"/>
          <p:cNvPicPr preferRelativeResize="0"/>
          <p:nvPr/>
        </p:nvPicPr>
        <p:blipFill rotWithShape="1">
          <a:blip r:embed="rId4">
            <a:alphaModFix/>
          </a:blip>
          <a:srcRect/>
          <a:stretch/>
        </p:blipFill>
        <p:spPr>
          <a:xfrm>
            <a:off x="7643834" y="714362"/>
            <a:ext cx="1214446" cy="1143008"/>
          </a:xfrm>
          <a:prstGeom prst="rect">
            <a:avLst/>
          </a:prstGeom>
          <a:noFill/>
          <a:ln>
            <a:noFill/>
          </a:ln>
        </p:spPr>
      </p:pic>
      <p:pic>
        <p:nvPicPr>
          <p:cNvPr id="27" name="Google Shape;609;p16"/>
          <p:cNvPicPr preferRelativeResize="0"/>
          <p:nvPr/>
        </p:nvPicPr>
        <p:blipFill rotWithShape="1">
          <a:blip r:embed="rId5">
            <a:alphaModFix/>
          </a:blip>
          <a:srcRect/>
          <a:stretch/>
        </p:blipFill>
        <p:spPr>
          <a:xfrm>
            <a:off x="6215074" y="3571882"/>
            <a:ext cx="857256" cy="1000132"/>
          </a:xfrm>
          <a:prstGeom prst="rect">
            <a:avLst/>
          </a:prstGeom>
          <a:noFill/>
          <a:ln>
            <a:noFill/>
          </a:ln>
        </p:spPr>
      </p:pic>
      <p:pic>
        <p:nvPicPr>
          <p:cNvPr id="28" name="Google Shape;610;p16"/>
          <p:cNvPicPr preferRelativeResize="0"/>
          <p:nvPr/>
        </p:nvPicPr>
        <p:blipFill rotWithShape="1">
          <a:blip r:embed="rId6">
            <a:alphaModFix/>
          </a:blip>
          <a:srcRect/>
          <a:stretch/>
        </p:blipFill>
        <p:spPr>
          <a:xfrm>
            <a:off x="1500166" y="3071816"/>
            <a:ext cx="3298296" cy="1551175"/>
          </a:xfrm>
          <a:prstGeom prst="rect">
            <a:avLst/>
          </a:prstGeom>
          <a:noFill/>
          <a:ln>
            <a:noFill/>
          </a:ln>
        </p:spPr>
      </p:pic>
      <p:cxnSp>
        <p:nvCxnSpPr>
          <p:cNvPr id="29" name="Google Shape;611;p16"/>
          <p:cNvCxnSpPr/>
          <p:nvPr/>
        </p:nvCxnSpPr>
        <p:spPr>
          <a:xfrm flipV="1">
            <a:off x="2071670" y="1714494"/>
            <a:ext cx="803962" cy="357190"/>
          </a:xfrm>
          <a:prstGeom prst="straightConnector1">
            <a:avLst/>
          </a:prstGeom>
          <a:noFill/>
          <a:ln w="76200" cap="flat" cmpd="sng">
            <a:solidFill>
              <a:srgbClr val="FFC000"/>
            </a:solidFill>
            <a:prstDash val="solid"/>
            <a:miter lim="800000"/>
            <a:headEnd type="none" w="sm" len="sm"/>
            <a:tailEnd type="triangle" w="med" len="med"/>
          </a:ln>
        </p:spPr>
      </p:cxnSp>
      <p:cxnSp>
        <p:nvCxnSpPr>
          <p:cNvPr id="30" name="Google Shape;612;p16"/>
          <p:cNvCxnSpPr/>
          <p:nvPr/>
        </p:nvCxnSpPr>
        <p:spPr>
          <a:xfrm>
            <a:off x="6715140" y="1357304"/>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5" name="Google Shape;613;p16"/>
          <p:cNvCxnSpPr/>
          <p:nvPr/>
        </p:nvCxnSpPr>
        <p:spPr>
          <a:xfrm>
            <a:off x="4429124" y="1428742"/>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9" name="Google Shape;614;p16"/>
          <p:cNvCxnSpPr/>
          <p:nvPr/>
        </p:nvCxnSpPr>
        <p:spPr>
          <a:xfrm rot="10800000">
            <a:off x="5000628" y="4143386"/>
            <a:ext cx="11457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40" name="Google Shape;615;p16"/>
          <p:cNvCxnSpPr/>
          <p:nvPr/>
        </p:nvCxnSpPr>
        <p:spPr>
          <a:xfrm rot="5400000">
            <a:off x="6965173" y="2750345"/>
            <a:ext cx="928694" cy="142876"/>
          </a:xfrm>
          <a:prstGeom prst="straightConnector1">
            <a:avLst/>
          </a:prstGeom>
          <a:noFill/>
          <a:ln w="76200" cap="flat" cmpd="sng">
            <a:solidFill>
              <a:srgbClr val="FFC000"/>
            </a:solidFill>
            <a:prstDash val="solid"/>
            <a:miter lim="800000"/>
            <a:headEnd type="none" w="sm" len="sm"/>
            <a:tailEnd type="triangle" w="med" len="med"/>
          </a:ln>
        </p:spPr>
      </p:cxnSp>
      <p:pic>
        <p:nvPicPr>
          <p:cNvPr id="41" name="Google Shape;616;p16"/>
          <p:cNvPicPr preferRelativeResize="0"/>
          <p:nvPr/>
        </p:nvPicPr>
        <p:blipFill rotWithShape="1">
          <a:blip r:embed="rId7">
            <a:clrChange>
              <a:clrFrom>
                <a:srgbClr val="F7F7F7"/>
              </a:clrFrom>
              <a:clrTo>
                <a:srgbClr val="F7F7F7">
                  <a:alpha val="0"/>
                </a:srgbClr>
              </a:clrTo>
            </a:clrChange>
            <a:alphaModFix/>
          </a:blip>
          <a:srcRect/>
          <a:stretch/>
        </p:blipFill>
        <p:spPr>
          <a:xfrm>
            <a:off x="928662" y="2143122"/>
            <a:ext cx="1032932" cy="971140"/>
          </a:xfrm>
          <a:prstGeom prst="rect">
            <a:avLst/>
          </a:prstGeom>
          <a:noFill/>
          <a:ln>
            <a:noFill/>
          </a:ln>
        </p:spPr>
      </p:pic>
      <p:pic>
        <p:nvPicPr>
          <p:cNvPr id="56" name="Google Shape;618;p16"/>
          <p:cNvPicPr preferRelativeResize="0"/>
          <p:nvPr/>
        </p:nvPicPr>
        <p:blipFill rotWithShape="1">
          <a:blip r:embed="rId8">
            <a:alphaModFix/>
          </a:blip>
          <a:srcRect/>
          <a:stretch/>
        </p:blipFill>
        <p:spPr>
          <a:xfrm>
            <a:off x="1571604" y="1714494"/>
            <a:ext cx="451235" cy="473261"/>
          </a:xfrm>
          <a:prstGeom prst="rect">
            <a:avLst/>
          </a:prstGeom>
          <a:noFill/>
          <a:ln>
            <a:noFill/>
          </a:ln>
        </p:spPr>
      </p:pic>
      <p:sp>
        <p:nvSpPr>
          <p:cNvPr id="57" name="Google Shape;617;p16"/>
          <p:cNvSpPr/>
          <p:nvPr/>
        </p:nvSpPr>
        <p:spPr>
          <a:xfrm>
            <a:off x="1465376" y="1616321"/>
            <a:ext cx="520800" cy="669600"/>
          </a:xfrm>
          <a:prstGeom prst="wedgeEllipseCallout">
            <a:avLst>
              <a:gd name="adj1" fmla="val 4388"/>
              <a:gd name="adj2" fmla="val 91550"/>
            </a:avLst>
          </a:prstGeom>
          <a:solidFill>
            <a:srgbClr val="FFFFFF"/>
          </a:solidFill>
          <a:ln w="12700" cap="flat" cmpd="sng">
            <a:solidFill>
              <a:srgbClr val="42AF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82F39"/>
              </a:solidFill>
              <a:latin typeface="Calibri"/>
              <a:ea typeface="Calibri"/>
              <a:cs typeface="Calibri"/>
              <a:sym typeface="Calibri"/>
            </a:endParaRPr>
          </a:p>
        </p:txBody>
      </p:sp>
      <p:pic>
        <p:nvPicPr>
          <p:cNvPr id="58" name="Google Shape;618;p16"/>
          <p:cNvPicPr preferRelativeResize="0"/>
          <p:nvPr/>
        </p:nvPicPr>
        <p:blipFill rotWithShape="1">
          <a:blip r:embed="rId8">
            <a:alphaModFix/>
          </a:blip>
          <a:srcRect/>
          <a:stretch/>
        </p:blipFill>
        <p:spPr>
          <a:xfrm>
            <a:off x="1500166" y="1714494"/>
            <a:ext cx="451235" cy="473261"/>
          </a:xfrm>
          <a:prstGeom prst="rect">
            <a:avLst/>
          </a:prstGeom>
          <a:noFill/>
          <a:ln>
            <a:noFill/>
          </a:ln>
        </p:spPr>
      </p:pic>
      <p:sp>
        <p:nvSpPr>
          <p:cNvPr id="59" name="Rectangle 58"/>
          <p:cNvSpPr/>
          <p:nvPr/>
        </p:nvSpPr>
        <p:spPr>
          <a:xfrm>
            <a:off x="1910016" y="73280"/>
            <a:ext cx="6948264" cy="400110"/>
          </a:xfrm>
          <a:prstGeom prst="rect">
            <a:avLst/>
          </a:prstGeom>
        </p:spPr>
        <p:txBody>
          <a:bodyPr wrap="square">
            <a:spAutoFit/>
          </a:bodyPr>
          <a:lstStyle/>
          <a:p>
            <a:pPr lvl="0" algn="ctr"/>
            <a:r>
              <a:rPr lang="en-IN" sz="2000" b="1" dirty="0">
                <a:solidFill>
                  <a:schemeClr val="tx1"/>
                </a:solidFill>
                <a:latin typeface="Noto Sans"/>
                <a:ea typeface="Calibri"/>
                <a:cs typeface="Calibri"/>
                <a:sym typeface="Calibri"/>
              </a:rPr>
              <a:t>Automatic Handling of </a:t>
            </a:r>
            <a:r>
              <a:rPr lang="en-IN" sz="2000" b="1" dirty="0">
                <a:solidFill>
                  <a:srgbClr val="FFC000"/>
                </a:solidFill>
                <a:latin typeface="Noto Sans"/>
                <a:ea typeface="Calibri"/>
                <a:cs typeface="Calibri"/>
                <a:sym typeface="Calibri"/>
              </a:rPr>
              <a:t>Customer Feedbacks</a:t>
            </a:r>
            <a:endParaRPr lang="en-IN" sz="2000" dirty="0">
              <a:solidFill>
                <a:srgbClr val="FFC000"/>
              </a:solidFill>
              <a:latin typeface="Noto Sans"/>
            </a:endParaRPr>
          </a:p>
        </p:txBody>
      </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8;p43"/>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3E516C"/>
                </a:solidFill>
              </a:rPr>
              <a:pPr marL="0" lvl="0" indent="0" algn="l" rtl="0">
                <a:spcBef>
                  <a:spcPts val="0"/>
                </a:spcBef>
                <a:spcAft>
                  <a:spcPts val="0"/>
                </a:spcAft>
                <a:buClr>
                  <a:srgbClr val="000000"/>
                </a:buClr>
                <a:buSzPts val="1100"/>
                <a:buFont typeface="Arial"/>
                <a:buNone/>
              </a:pPr>
              <a:t>24</a:t>
            </a:fld>
            <a:endParaRPr>
              <a:solidFill>
                <a:srgbClr val="3E516C"/>
              </a:solidFill>
            </a:endParaRPr>
          </a:p>
        </p:txBody>
      </p:sp>
      <p:pic>
        <p:nvPicPr>
          <p:cNvPr id="4" name="Picture 2" descr="Image result for SB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10" y="1142990"/>
            <a:ext cx="1680668" cy="1268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64" y="1643056"/>
            <a:ext cx="2282455" cy="510047"/>
          </a:xfrm>
          <a:prstGeom prst="rect">
            <a:avLst/>
          </a:prstGeom>
          <a:solidFill>
            <a:schemeClr val="tx1"/>
          </a:solidFill>
          <a:ln>
            <a:noFill/>
          </a:ln>
        </p:spPr>
      </p:pic>
      <p:pic>
        <p:nvPicPr>
          <p:cNvPr id="6" name="Picture 5" descr="Image result for johnson and johns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8926" y="2714626"/>
            <a:ext cx="2925626" cy="2222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lchemysolutions.net/sites/all/themes/lexus_zymphonies_the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16" y="3286130"/>
            <a:ext cx="1592172" cy="743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yber security malaysia"/>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02" y="1714494"/>
            <a:ext cx="3200400" cy="440055"/>
          </a:xfrm>
          <a:prstGeom prst="rect">
            <a:avLst/>
          </a:prstGeom>
          <a:noFill/>
          <a:ln>
            <a:noFill/>
          </a:ln>
        </p:spPr>
      </p:pic>
      <p:pic>
        <p:nvPicPr>
          <p:cNvPr id="9" name="Picture 2" descr="DGCIS EXIM – Apps on Google Play"/>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608" y="2449377"/>
            <a:ext cx="48768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11" name="Google Shape;583;p43"/>
          <p:cNvSpPr txBox="1">
            <a:spLocks/>
          </p:cNvSpPr>
          <p:nvPr/>
        </p:nvSpPr>
        <p:spPr>
          <a:xfrm>
            <a:off x="1483244" y="483518"/>
            <a:ext cx="7092142" cy="594000"/>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4256"/>
              </a:buClr>
              <a:buSzPts val="2400"/>
              <a:buFont typeface="Montserrat"/>
              <a:buNone/>
              <a:defRPr sz="2400" b="0" i="0" u="none" strike="noStrike" cap="none">
                <a:solidFill>
                  <a:srgbClr val="314256"/>
                </a:solidFill>
                <a:latin typeface="Montserrat"/>
                <a:ea typeface="Montserrat"/>
                <a:cs typeface="Montserrat"/>
                <a:sym typeface="Montserrat"/>
              </a:defRPr>
            </a:lvl1pPr>
            <a:lvl2pPr marR="0" lvl="1"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2pPr>
            <a:lvl3pPr marR="0" lvl="2"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3pPr>
            <a:lvl4pPr marR="0" lvl="3"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4pPr>
            <a:lvl5pPr marR="0" lvl="4"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5pPr>
            <a:lvl6pPr marR="0" lvl="5"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6pPr>
            <a:lvl7pPr marR="0" lvl="6"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7pPr>
            <a:lvl8pPr marR="0" lvl="7"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8pPr>
            <a:lvl9pPr marR="0" lvl="8"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9pPr>
          </a:lstStyle>
          <a:p>
            <a:r>
              <a:rPr lang="en-IN" sz="3200" b="1" dirty="0">
                <a:solidFill>
                  <a:schemeClr val="tx1"/>
                </a:solidFill>
                <a:latin typeface="Nato sans"/>
                <a:sym typeface="Montserrat Light"/>
              </a:rPr>
              <a:t>OUR</a:t>
            </a:r>
            <a:r>
              <a:rPr lang="en-IN" sz="3200" dirty="0">
                <a:solidFill>
                  <a:srgbClr val="3E516C"/>
                </a:solidFill>
                <a:latin typeface="Nato sans"/>
                <a:sym typeface="Montserrat Light"/>
              </a:rPr>
              <a:t> </a:t>
            </a:r>
            <a:r>
              <a:rPr lang="en-IN" sz="3200" b="1" dirty="0">
                <a:solidFill>
                  <a:schemeClr val="accent1"/>
                </a:solidFill>
                <a:latin typeface="Nato sans"/>
                <a:sym typeface="Montserrat Light"/>
              </a:rPr>
              <a:t>CLIENTS</a:t>
            </a:r>
            <a:endParaRPr lang="en-IN" sz="3200" b="1" dirty="0">
              <a:solidFill>
                <a:schemeClr val="accent1"/>
              </a:solidFill>
              <a:latin typeface="Nato sans"/>
            </a:endParaRP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48812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1"/>
          <p:cNvPicPr>
            <a:picLocks noChangeAspect="1"/>
          </p:cNvPicPr>
          <p:nvPr/>
        </p:nvPicPr>
        <p:blipFill rotWithShape="1">
          <a:blip r:embed="rId2" cstate="print">
            <a:clrChange>
              <a:clrFrom>
                <a:srgbClr val="FFFFFF"/>
              </a:clrFrom>
              <a:clrTo>
                <a:srgbClr val="FFFFFF">
                  <a:alpha val="0"/>
                </a:srgbClr>
              </a:clrTo>
            </a:clrChange>
          </a:blip>
          <a:srcRect t="5574" r="5397" b="12816"/>
          <a:stretch/>
        </p:blipFill>
        <p:spPr>
          <a:xfrm>
            <a:off x="971600" y="665665"/>
            <a:ext cx="7622297" cy="4248764"/>
          </a:xfrm>
          <a:prstGeom prst="rect">
            <a:avLst/>
          </a:prstGeom>
        </p:spPr>
      </p:pic>
      <p:sp>
        <p:nvSpPr>
          <p:cNvPr id="4" name="Rectangle 3"/>
          <p:cNvSpPr/>
          <p:nvPr/>
        </p:nvSpPr>
        <p:spPr>
          <a:xfrm>
            <a:off x="1835696" y="12034"/>
            <a:ext cx="5767307" cy="584775"/>
          </a:xfrm>
          <a:prstGeom prst="rect">
            <a:avLst/>
          </a:prstGeom>
          <a:noFill/>
        </p:spPr>
        <p:txBody>
          <a:bodyPr wrap="square">
            <a:spAutoFit/>
          </a:bodyPr>
          <a:lstStyle/>
          <a:p>
            <a:r>
              <a:rPr lang="es" sz="3200" b="1" dirty="0">
                <a:solidFill>
                  <a:schemeClr val="tx1"/>
                </a:solidFill>
                <a:latin typeface="Nato sans"/>
                <a:sym typeface="Montserrat Light"/>
              </a:rPr>
              <a:t>OUR</a:t>
            </a:r>
            <a:r>
              <a:rPr lang="es" sz="3200" dirty="0">
                <a:solidFill>
                  <a:srgbClr val="3E516C"/>
                </a:solidFill>
                <a:latin typeface="Nato sans"/>
                <a:sym typeface="Montserrat Light"/>
              </a:rPr>
              <a:t> </a:t>
            </a:r>
            <a:r>
              <a:rPr lang="es" sz="3200" b="1" dirty="0">
                <a:solidFill>
                  <a:schemeClr val="accent1"/>
                </a:solidFill>
                <a:latin typeface="Nato sans"/>
                <a:sym typeface="Montserrat Light"/>
              </a:rPr>
              <a:t>GLOBAL PRESENCE</a:t>
            </a:r>
            <a:endParaRPr lang="en-IN"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6" name="Rectangle 5"/>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272560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814112" y="1473069"/>
            <a:ext cx="4572000" cy="369332"/>
          </a:xfrm>
          <a:prstGeom prst="rect">
            <a:avLst/>
          </a:prstGeom>
        </p:spPr>
        <p:txBody>
          <a:bodyPr>
            <a:spAutoFit/>
          </a:bodyPr>
          <a:lstStyle/>
          <a:p>
            <a:r>
              <a:rPr lang="en-IN" b="1" dirty="0"/>
              <a:t>+91-33-4000-3881</a:t>
            </a:r>
            <a:endParaRPr lang="en-IN" dirty="0"/>
          </a:p>
        </p:txBody>
      </p:sp>
      <p:sp>
        <p:nvSpPr>
          <p:cNvPr id="6" name="Freeform 25">
            <a:extLst>
              <a:ext uri="{FF2B5EF4-FFF2-40B4-BE49-F238E27FC236}">
                <a16:creationId xmlns:a16="http://schemas.microsoft.com/office/drawing/2014/main" id="{52653AAD-F59A-4C20-BF05-4A3FA890E738}"/>
              </a:ext>
            </a:extLst>
          </p:cNvPr>
          <p:cNvSpPr/>
          <p:nvPr/>
        </p:nvSpPr>
        <p:spPr>
          <a:xfrm>
            <a:off x="2520700" y="1473069"/>
            <a:ext cx="293412" cy="36933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7" name="Block Arc 6">
            <a:extLst>
              <a:ext uri="{FF2B5EF4-FFF2-40B4-BE49-F238E27FC236}">
                <a16:creationId xmlns:a16="http://schemas.microsoft.com/office/drawing/2014/main" id="{DF8662F8-AF2F-4891-8C79-EA211BF48497}"/>
              </a:ext>
            </a:extLst>
          </p:cNvPr>
          <p:cNvSpPr/>
          <p:nvPr/>
        </p:nvSpPr>
        <p:spPr>
          <a:xfrm>
            <a:off x="2498950" y="2187244"/>
            <a:ext cx="331940" cy="446941"/>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endParaRPr>
          </a:p>
        </p:txBody>
      </p:sp>
      <p:sp>
        <p:nvSpPr>
          <p:cNvPr id="8" name="Rectangle 7"/>
          <p:cNvSpPr/>
          <p:nvPr/>
        </p:nvSpPr>
        <p:spPr>
          <a:xfrm>
            <a:off x="2906391" y="2226048"/>
            <a:ext cx="4572000" cy="369332"/>
          </a:xfrm>
          <a:prstGeom prst="rect">
            <a:avLst/>
          </a:prstGeom>
        </p:spPr>
        <p:txBody>
          <a:bodyPr>
            <a:spAutoFit/>
          </a:bodyPr>
          <a:lstStyle/>
          <a:p>
            <a:r>
              <a:rPr lang="en-IN" b="1" dirty="0"/>
              <a:t>info@sky-bits.com</a:t>
            </a:r>
            <a:endParaRPr lang="en-IN" dirty="0"/>
          </a:p>
        </p:txBody>
      </p:sp>
      <p:sp>
        <p:nvSpPr>
          <p:cNvPr id="9" name="Rectangle 8"/>
          <p:cNvSpPr/>
          <p:nvPr/>
        </p:nvSpPr>
        <p:spPr>
          <a:xfrm>
            <a:off x="2906391" y="2866449"/>
            <a:ext cx="4572000" cy="646331"/>
          </a:xfrm>
          <a:prstGeom prst="rect">
            <a:avLst/>
          </a:prstGeom>
        </p:spPr>
        <p:txBody>
          <a:bodyPr>
            <a:spAutoFit/>
          </a:bodyPr>
          <a:lstStyle/>
          <a:p>
            <a:r>
              <a:rPr lang="en-US" dirty="0"/>
              <a:t>1416 DLF Galleria, Action Area 1B,</a:t>
            </a:r>
            <a:br>
              <a:rPr lang="en-US" dirty="0"/>
            </a:br>
            <a:r>
              <a:rPr lang="en-US" dirty="0"/>
              <a:t>New Town, Kolkata 700156, India</a:t>
            </a:r>
            <a:endParaRPr lang="en-IN" dirty="0"/>
          </a:p>
        </p:txBody>
      </p:sp>
      <p:sp>
        <p:nvSpPr>
          <p:cNvPr id="10" name="Teardrop 6">
            <a:extLst>
              <a:ext uri="{FF2B5EF4-FFF2-40B4-BE49-F238E27FC236}">
                <a16:creationId xmlns:a16="http://schemas.microsoft.com/office/drawing/2014/main" id="{6BDA1558-D62F-4645-A840-39296F18384D}"/>
              </a:ext>
            </a:extLst>
          </p:cNvPr>
          <p:cNvSpPr/>
          <p:nvPr/>
        </p:nvSpPr>
        <p:spPr>
          <a:xfrm rot="8100000">
            <a:off x="2481693" y="2972389"/>
            <a:ext cx="396660" cy="39086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11" name="Rectangle 10"/>
          <p:cNvSpPr/>
          <p:nvPr/>
        </p:nvSpPr>
        <p:spPr>
          <a:xfrm>
            <a:off x="2408413" y="3776277"/>
            <a:ext cx="2472152" cy="307777"/>
          </a:xfrm>
          <a:prstGeom prst="rect">
            <a:avLst/>
          </a:prstGeom>
        </p:spPr>
        <p:txBody>
          <a:bodyPr wrap="none">
            <a:spAutoFit/>
          </a:bodyPr>
          <a:lstStyle/>
          <a:p>
            <a:r>
              <a:rPr lang="en-US" b="1" dirty="0">
                <a:solidFill>
                  <a:schemeClr val="accent1">
                    <a:lumMod val="75000"/>
                  </a:schemeClr>
                </a:solidFill>
              </a:rPr>
              <a:t>Visit us </a:t>
            </a:r>
            <a:r>
              <a:rPr lang="en-US" b="1" dirty="0"/>
              <a:t>: </a:t>
            </a:r>
            <a:r>
              <a:rPr lang="en-IN" dirty="0">
                <a:solidFill>
                  <a:schemeClr val="accent1"/>
                </a:solidFill>
                <a:hlinkClick r:id="rId2"/>
              </a:rPr>
              <a:t>http://sky-bits.com/</a:t>
            </a:r>
            <a:endParaRPr lang="en-IN" dirty="0">
              <a:solidFill>
                <a:schemeClr val="accent1"/>
              </a:solidFill>
            </a:endParaRPr>
          </a:p>
        </p:txBody>
      </p:sp>
      <p:sp>
        <p:nvSpPr>
          <p:cNvPr id="12" name="Rectangle 11"/>
          <p:cNvSpPr/>
          <p:nvPr/>
        </p:nvSpPr>
        <p:spPr>
          <a:xfrm>
            <a:off x="2357422" y="571486"/>
            <a:ext cx="2874505" cy="584775"/>
          </a:xfrm>
          <a:prstGeom prst="rect">
            <a:avLst/>
          </a:prstGeom>
        </p:spPr>
        <p:txBody>
          <a:bodyPr wrap="none">
            <a:spAutoFit/>
          </a:bodyPr>
          <a:lstStyle/>
          <a:p>
            <a:r>
              <a:rPr lang="es" sz="3200" b="1" dirty="0">
                <a:solidFill>
                  <a:schemeClr val="tx1"/>
                </a:solidFill>
                <a:latin typeface="Nato sans"/>
                <a:sym typeface="Montserrat Light"/>
              </a:rPr>
              <a:t>CONTACT </a:t>
            </a:r>
            <a:r>
              <a:rPr lang="es" sz="3200" b="1" dirty="0">
                <a:solidFill>
                  <a:schemeClr val="accent1"/>
                </a:solidFill>
                <a:latin typeface="Nato sans"/>
                <a:sym typeface="Montserrat Light"/>
              </a:rPr>
              <a:t>US</a:t>
            </a:r>
            <a:endParaRPr lang="en-IN" sz="3200" dirty="0">
              <a:solidFill>
                <a:schemeClr val="accent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335884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nvGraphicFramePr>
        <p:xfrm>
          <a:off x="533400" y="514350"/>
          <a:ext cx="8311461" cy="4478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2819400" y="133350"/>
            <a:ext cx="4241516" cy="400110"/>
          </a:xfrm>
          <a:prstGeom prst="rect">
            <a:avLst/>
          </a:prstGeom>
          <a:noFill/>
        </p:spPr>
        <p:txBody>
          <a:bodyPr wrap="none" rtlCol="0">
            <a:spAutoFit/>
          </a:bodyPr>
          <a:lstStyle/>
          <a:p>
            <a:r>
              <a:rPr lang="en-US" sz="2000" b="1" dirty="0"/>
              <a:t>Management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Team </a:t>
            </a:r>
            <a:r>
              <a:rPr lang="en-US" sz="2000" b="1" dirty="0"/>
              <a:t>and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Founders</a:t>
            </a:r>
            <a:endParaRPr 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85800" y="72738"/>
          <a:ext cx="7865918" cy="507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8;p1"/>
          <p:cNvPicPr preferRelativeResize="0"/>
          <p:nvPr/>
        </p:nvPicPr>
        <p:blipFill rotWithShape="1">
          <a:blip r:embed="rId2">
            <a:alphaModFix/>
          </a:blip>
          <a:srcRect/>
          <a:stretch/>
        </p:blipFill>
        <p:spPr>
          <a:xfrm>
            <a:off x="4921812" y="788533"/>
            <a:ext cx="518106" cy="525839"/>
          </a:xfrm>
          <a:prstGeom prst="rect">
            <a:avLst/>
          </a:prstGeom>
          <a:noFill/>
          <a:ln>
            <a:noFill/>
          </a:ln>
        </p:spPr>
      </p:pic>
      <p:pic>
        <p:nvPicPr>
          <p:cNvPr id="5" name="Google Shape;139;p1"/>
          <p:cNvPicPr preferRelativeResize="0"/>
          <p:nvPr/>
        </p:nvPicPr>
        <p:blipFill rotWithShape="1">
          <a:blip r:embed="rId3">
            <a:alphaModFix/>
          </a:blip>
          <a:srcRect/>
          <a:stretch/>
        </p:blipFill>
        <p:spPr>
          <a:xfrm>
            <a:off x="5042012" y="766877"/>
            <a:ext cx="277705" cy="318474"/>
          </a:xfrm>
          <a:prstGeom prst="rect">
            <a:avLst/>
          </a:prstGeom>
          <a:noFill/>
          <a:ln>
            <a:noFill/>
          </a:ln>
        </p:spPr>
      </p:pic>
      <p:pic>
        <p:nvPicPr>
          <p:cNvPr id="6" name="Google Shape;140;p1"/>
          <p:cNvPicPr preferRelativeResize="0"/>
          <p:nvPr/>
        </p:nvPicPr>
        <p:blipFill rotWithShape="1">
          <a:blip r:embed="rId4">
            <a:alphaModFix/>
          </a:blip>
          <a:srcRect/>
          <a:stretch/>
        </p:blipFill>
        <p:spPr>
          <a:xfrm>
            <a:off x="2275824" y="2055803"/>
            <a:ext cx="848535" cy="664876"/>
          </a:xfrm>
          <a:prstGeom prst="rect">
            <a:avLst/>
          </a:prstGeom>
          <a:noFill/>
          <a:ln>
            <a:noFill/>
          </a:ln>
        </p:spPr>
      </p:pic>
      <p:pic>
        <p:nvPicPr>
          <p:cNvPr id="7" name="Google Shape;141;p1"/>
          <p:cNvPicPr preferRelativeResize="0"/>
          <p:nvPr/>
        </p:nvPicPr>
        <p:blipFill rotWithShape="1">
          <a:blip r:embed="rId5">
            <a:clrChange>
              <a:clrFrom>
                <a:srgbClr val="000000">
                  <a:alpha val="0"/>
                </a:srgbClr>
              </a:clrFrom>
              <a:clrTo>
                <a:srgbClr val="000000">
                  <a:alpha val="0"/>
                </a:srgbClr>
              </a:clrTo>
            </a:clrChange>
            <a:alphaModFix/>
          </a:blip>
          <a:srcRect/>
          <a:stretch/>
        </p:blipFill>
        <p:spPr>
          <a:xfrm>
            <a:off x="6979988" y="2074091"/>
            <a:ext cx="1232096" cy="878364"/>
          </a:xfrm>
          <a:prstGeom prst="rect">
            <a:avLst/>
          </a:prstGeom>
          <a:noFill/>
          <a:ln>
            <a:noFill/>
          </a:ln>
        </p:spPr>
      </p:pic>
      <p:sp>
        <p:nvSpPr>
          <p:cNvPr id="8" name="Google Shape;142;p1"/>
          <p:cNvSpPr/>
          <p:nvPr/>
        </p:nvSpPr>
        <p:spPr>
          <a:xfrm>
            <a:off x="2048942" y="2793222"/>
            <a:ext cx="13023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i="0" u="none" strike="noStrike" cap="none" dirty="0">
                <a:solidFill>
                  <a:schemeClr val="tx1"/>
                </a:solidFill>
                <a:latin typeface="Calibri"/>
                <a:ea typeface="Calibri"/>
                <a:cs typeface="Calibri"/>
                <a:sym typeface="Calibri"/>
              </a:rPr>
              <a:t>Deep Learning</a:t>
            </a:r>
            <a:endParaRPr sz="1600" i="0" u="none" strike="noStrike" cap="none" dirty="0">
              <a:solidFill>
                <a:schemeClr val="tx1"/>
              </a:solidFill>
              <a:latin typeface="Arial"/>
              <a:ea typeface="Arial"/>
              <a:cs typeface="Arial"/>
              <a:sym typeface="Arial"/>
            </a:endParaRPr>
          </a:p>
        </p:txBody>
      </p:sp>
      <p:sp>
        <p:nvSpPr>
          <p:cNvPr id="9" name="Google Shape;143;p1"/>
          <p:cNvSpPr/>
          <p:nvPr/>
        </p:nvSpPr>
        <p:spPr>
          <a:xfrm>
            <a:off x="4532329" y="2720679"/>
            <a:ext cx="15915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Statistical Analysis</a:t>
            </a:r>
            <a:endParaRPr sz="1600" b="0" i="0" u="none" strike="noStrike" cap="none" dirty="0">
              <a:solidFill>
                <a:schemeClr val="tx1"/>
              </a:solidFill>
              <a:latin typeface="Arial"/>
              <a:ea typeface="Arial"/>
              <a:cs typeface="Arial"/>
              <a:sym typeface="Arial"/>
            </a:endParaRPr>
          </a:p>
        </p:txBody>
      </p:sp>
      <p:sp>
        <p:nvSpPr>
          <p:cNvPr id="10" name="Google Shape;144;p1"/>
          <p:cNvSpPr/>
          <p:nvPr/>
        </p:nvSpPr>
        <p:spPr>
          <a:xfrm>
            <a:off x="7092003" y="3114269"/>
            <a:ext cx="1509300"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Mobile Computing </a:t>
            </a:r>
            <a:endParaRPr sz="1600" b="0" i="0" u="none" strike="noStrike" cap="none" dirty="0">
              <a:solidFill>
                <a:schemeClr val="tx1"/>
              </a:solidFill>
              <a:latin typeface="Calibri" pitchFamily="34" charset="0"/>
              <a:cs typeface="Calibri" pitchFamily="3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and eLearning</a:t>
            </a:r>
            <a:endParaRPr sz="1600" b="0" i="0" u="none" strike="noStrike" cap="none" dirty="0">
              <a:solidFill>
                <a:schemeClr val="tx1"/>
              </a:solidFill>
              <a:latin typeface="Calibri" pitchFamily="34" charset="0"/>
              <a:cs typeface="Calibri" pitchFamily="34" charset="0"/>
              <a:sym typeface="Arial"/>
            </a:endParaRPr>
          </a:p>
        </p:txBody>
      </p:sp>
      <p:sp>
        <p:nvSpPr>
          <p:cNvPr id="11" name="Google Shape;145;p1"/>
          <p:cNvSpPr/>
          <p:nvPr/>
        </p:nvSpPr>
        <p:spPr>
          <a:xfrm>
            <a:off x="251520" y="4627301"/>
            <a:ext cx="3429024"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Natural Language </a:t>
            </a: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Processing</a:t>
            </a:r>
            <a:endParaRPr sz="1600" b="0" i="0" u="none" strike="noStrike" cap="none" dirty="0">
              <a:solidFill>
                <a:schemeClr val="tx1"/>
              </a:solidFill>
              <a:latin typeface="Calibri" pitchFamily="34" charset="0"/>
              <a:cs typeface="Calibri" pitchFamily="34" charset="0"/>
              <a:sym typeface="Arial"/>
            </a:endParaRPr>
          </a:p>
        </p:txBody>
      </p:sp>
      <p:sp>
        <p:nvSpPr>
          <p:cNvPr id="12" name="Google Shape;146;p1"/>
          <p:cNvSpPr/>
          <p:nvPr/>
        </p:nvSpPr>
        <p:spPr>
          <a:xfrm>
            <a:off x="2700092" y="4665662"/>
            <a:ext cx="2000264" cy="3571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Image Processing</a:t>
            </a:r>
            <a:endParaRPr sz="1600" b="0" i="0" u="none" strike="noStrike" cap="none" dirty="0">
              <a:solidFill>
                <a:schemeClr val="tx1"/>
              </a:solidFill>
              <a:latin typeface="Arial"/>
              <a:ea typeface="Arial"/>
              <a:cs typeface="Arial"/>
              <a:sym typeface="Arial"/>
            </a:endParaRPr>
          </a:p>
        </p:txBody>
      </p:sp>
      <p:sp>
        <p:nvSpPr>
          <p:cNvPr id="13" name="Google Shape;147;p1"/>
          <p:cNvSpPr/>
          <p:nvPr/>
        </p:nvSpPr>
        <p:spPr>
          <a:xfrm>
            <a:off x="4075994" y="2644246"/>
            <a:ext cx="2731800" cy="67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4" name="Google Shape;148;p1"/>
          <p:cNvCxnSpPr/>
          <p:nvPr/>
        </p:nvCxnSpPr>
        <p:spPr>
          <a:xfrm flipH="1">
            <a:off x="2699792"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5" name="Google Shape;149;p1"/>
          <p:cNvCxnSpPr/>
          <p:nvPr/>
        </p:nvCxnSpPr>
        <p:spPr>
          <a:xfrm flipH="1">
            <a:off x="5246110"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6" name="Google Shape;150;p1"/>
          <p:cNvCxnSpPr/>
          <p:nvPr/>
        </p:nvCxnSpPr>
        <p:spPr>
          <a:xfrm flipH="1">
            <a:off x="7596036"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7" name="Google Shape;151;p1"/>
          <p:cNvCxnSpPr/>
          <p:nvPr/>
        </p:nvCxnSpPr>
        <p:spPr>
          <a:xfrm>
            <a:off x="2700092" y="1480406"/>
            <a:ext cx="4896244" cy="0"/>
          </a:xfrm>
          <a:prstGeom prst="straightConnector1">
            <a:avLst/>
          </a:prstGeom>
          <a:noFill/>
          <a:ln w="38100" cap="flat" cmpd="sng">
            <a:solidFill>
              <a:srgbClr val="000000"/>
            </a:solidFill>
            <a:prstDash val="dash"/>
            <a:round/>
            <a:headEnd type="none" w="sm" len="sm"/>
            <a:tailEnd type="none" w="sm" len="sm"/>
          </a:ln>
        </p:spPr>
      </p:cxnSp>
      <p:cxnSp>
        <p:nvCxnSpPr>
          <p:cNvPr id="18" name="Google Shape;152;p1"/>
          <p:cNvCxnSpPr/>
          <p:nvPr/>
        </p:nvCxnSpPr>
        <p:spPr>
          <a:xfrm rot="10800000">
            <a:off x="1840947" y="3647349"/>
            <a:ext cx="1714512" cy="1588"/>
          </a:xfrm>
          <a:prstGeom prst="straightConnector1">
            <a:avLst/>
          </a:prstGeom>
          <a:noFill/>
          <a:ln w="38100" cap="flat" cmpd="sng">
            <a:solidFill>
              <a:srgbClr val="000000"/>
            </a:solidFill>
            <a:prstDash val="dash"/>
            <a:round/>
            <a:headEnd type="none" w="sm" len="sm"/>
            <a:tailEnd type="none" w="sm" len="sm"/>
          </a:ln>
        </p:spPr>
      </p:cxnSp>
      <p:cxnSp>
        <p:nvCxnSpPr>
          <p:cNvPr id="19" name="Google Shape;153;p1"/>
          <p:cNvCxnSpPr/>
          <p:nvPr/>
        </p:nvCxnSpPr>
        <p:spPr>
          <a:xfrm rot="5400000">
            <a:off x="3341295" y="3872657"/>
            <a:ext cx="428628" cy="300"/>
          </a:xfrm>
          <a:prstGeom prst="straightConnector1">
            <a:avLst/>
          </a:prstGeom>
          <a:noFill/>
          <a:ln w="38100" cap="flat" cmpd="sng">
            <a:solidFill>
              <a:srgbClr val="000000"/>
            </a:solidFill>
            <a:prstDash val="dash"/>
            <a:round/>
            <a:headEnd type="none" w="sm" len="sm"/>
            <a:tailEnd type="stealth" w="med" len="med"/>
          </a:ln>
        </p:spPr>
      </p:cxnSp>
      <p:cxnSp>
        <p:nvCxnSpPr>
          <p:cNvPr id="20" name="Google Shape;154;p1"/>
          <p:cNvCxnSpPr/>
          <p:nvPr/>
        </p:nvCxnSpPr>
        <p:spPr>
          <a:xfrm rot="5400000">
            <a:off x="1686794" y="3841684"/>
            <a:ext cx="380400" cy="14018"/>
          </a:xfrm>
          <a:prstGeom prst="straightConnector1">
            <a:avLst/>
          </a:prstGeom>
          <a:noFill/>
          <a:ln w="38100" cap="flat" cmpd="sng">
            <a:solidFill>
              <a:srgbClr val="000000"/>
            </a:solidFill>
            <a:prstDash val="dash"/>
            <a:round/>
            <a:headEnd type="none" w="sm" len="sm"/>
            <a:tailEnd type="stealth" w="med" len="med"/>
          </a:ln>
        </p:spPr>
      </p:cxnSp>
      <p:cxnSp>
        <p:nvCxnSpPr>
          <p:cNvPr id="21" name="Google Shape;155;p1"/>
          <p:cNvCxnSpPr/>
          <p:nvPr/>
        </p:nvCxnSpPr>
        <p:spPr>
          <a:xfrm rot="5400000">
            <a:off x="2556121" y="3493250"/>
            <a:ext cx="285752" cy="1588"/>
          </a:xfrm>
          <a:prstGeom prst="straightConnector1">
            <a:avLst/>
          </a:prstGeom>
          <a:noFill/>
          <a:ln w="38100" cap="flat" cmpd="sng">
            <a:solidFill>
              <a:srgbClr val="000000"/>
            </a:solidFill>
            <a:prstDash val="dash"/>
            <a:round/>
            <a:headEnd type="none" w="sm" len="sm"/>
            <a:tailEnd type="stealth" w="med" len="med"/>
          </a:ln>
        </p:spPr>
      </p:cxnSp>
      <p:pic>
        <p:nvPicPr>
          <p:cNvPr id="22" name="Google Shape;156;p1"/>
          <p:cNvPicPr preferRelativeResize="0"/>
          <p:nvPr/>
        </p:nvPicPr>
        <p:blipFill>
          <a:blip r:embed="rId6">
            <a:alphaModFix/>
          </a:blip>
          <a:stretch>
            <a:fillRect/>
          </a:stretch>
        </p:blipFill>
        <p:spPr>
          <a:xfrm>
            <a:off x="5012143" y="2057434"/>
            <a:ext cx="631873" cy="663245"/>
          </a:xfrm>
          <a:prstGeom prst="rect">
            <a:avLst/>
          </a:prstGeom>
          <a:noFill/>
          <a:ln>
            <a:noFill/>
          </a:ln>
        </p:spPr>
      </p:pic>
      <p:pic>
        <p:nvPicPr>
          <p:cNvPr id="23" name="Google Shape;157;p1"/>
          <p:cNvPicPr preferRelativeResize="0"/>
          <p:nvPr/>
        </p:nvPicPr>
        <p:blipFill rotWithShape="1">
          <a:blip r:embed="rId7">
            <a:alphaModFix/>
          </a:blip>
          <a:srcRect l="-8318"/>
          <a:stretch/>
        </p:blipFill>
        <p:spPr>
          <a:xfrm>
            <a:off x="3118724" y="4087121"/>
            <a:ext cx="873469" cy="578541"/>
          </a:xfrm>
          <a:prstGeom prst="rect">
            <a:avLst/>
          </a:prstGeom>
          <a:noFill/>
          <a:ln>
            <a:noFill/>
          </a:ln>
        </p:spPr>
      </p:pic>
      <p:pic>
        <p:nvPicPr>
          <p:cNvPr id="24" name="Google Shape;158;p1"/>
          <p:cNvPicPr preferRelativeResize="0"/>
          <p:nvPr/>
        </p:nvPicPr>
        <p:blipFill>
          <a:blip r:embed="rId8">
            <a:alphaModFix/>
          </a:blip>
          <a:stretch>
            <a:fillRect/>
          </a:stretch>
        </p:blipFill>
        <p:spPr>
          <a:xfrm>
            <a:off x="1525009" y="4050901"/>
            <a:ext cx="631874" cy="536402"/>
          </a:xfrm>
          <a:prstGeom prst="rect">
            <a:avLst/>
          </a:prstGeom>
          <a:noFill/>
          <a:ln>
            <a:noFill/>
          </a:ln>
        </p:spPr>
      </p:pic>
      <p:sp>
        <p:nvSpPr>
          <p:cNvPr id="35" name="TextBox 34">
            <a:extLst>
              <a:ext uri="{FF2B5EF4-FFF2-40B4-BE49-F238E27FC236}">
                <a16:creationId xmlns:a16="http://schemas.microsoft.com/office/drawing/2014/main" id="{DB0A9C50-B290-4C30-A65A-9D7AB111D154}"/>
              </a:ext>
            </a:extLst>
          </p:cNvPr>
          <p:cNvSpPr txBox="1"/>
          <p:nvPr/>
        </p:nvSpPr>
        <p:spPr>
          <a:xfrm>
            <a:off x="2502933" y="47641"/>
            <a:ext cx="5764060"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Solution &amp;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Technologies</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81;p50"/>
          <p:cNvSpPr/>
          <p:nvPr/>
        </p:nvSpPr>
        <p:spPr>
          <a:xfrm rot="16200000">
            <a:off x="5658256" y="2982262"/>
            <a:ext cx="1001575" cy="1054105"/>
          </a:xfrm>
          <a:custGeom>
            <a:avLst/>
            <a:gdLst/>
            <a:ahLst/>
            <a:cxnLst/>
            <a:rect l="l" t="t" r="r" b="b"/>
            <a:pathLst>
              <a:path w="18495" h="19465" extrusionOk="0">
                <a:moveTo>
                  <a:pt x="11650" y="0"/>
                </a:moveTo>
                <a:cubicBezTo>
                  <a:pt x="7914" y="0"/>
                  <a:pt x="4247" y="2140"/>
                  <a:pt x="2646" y="6022"/>
                </a:cubicBezTo>
                <a:cubicBezTo>
                  <a:pt x="0" y="12409"/>
                  <a:pt x="4704" y="19464"/>
                  <a:pt x="11626" y="19464"/>
                </a:cubicBezTo>
                <a:lnTo>
                  <a:pt x="16623" y="19464"/>
                </a:lnTo>
                <a:lnTo>
                  <a:pt x="16623" y="16578"/>
                </a:lnTo>
                <a:lnTo>
                  <a:pt x="11626" y="16578"/>
                </a:lnTo>
                <a:cubicBezTo>
                  <a:pt x="6735" y="16578"/>
                  <a:pt x="3421" y="11607"/>
                  <a:pt x="5292" y="7091"/>
                </a:cubicBezTo>
                <a:cubicBezTo>
                  <a:pt x="6422" y="4362"/>
                  <a:pt x="9005" y="2863"/>
                  <a:pt x="11633" y="2863"/>
                </a:cubicBezTo>
                <a:cubicBezTo>
                  <a:pt x="13356" y="2863"/>
                  <a:pt x="15098" y="3507"/>
                  <a:pt x="16463" y="4872"/>
                </a:cubicBezTo>
                <a:lnTo>
                  <a:pt x="18494" y="2841"/>
                </a:lnTo>
                <a:cubicBezTo>
                  <a:pt x="16553" y="911"/>
                  <a:pt x="14087" y="0"/>
                  <a:pt x="11650" y="0"/>
                </a:cubicBezTo>
                <a:close/>
              </a:path>
            </a:pathLst>
          </a:custGeom>
          <a:solidFill>
            <a:srgbClr val="FDD6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982;p50"/>
          <p:cNvGrpSpPr/>
          <p:nvPr/>
        </p:nvGrpSpPr>
        <p:grpSpPr>
          <a:xfrm>
            <a:off x="-29000" y="2115570"/>
            <a:ext cx="9202000" cy="1791800"/>
            <a:chOff x="-29000" y="2115570"/>
            <a:chExt cx="9202000" cy="1791800"/>
          </a:xfrm>
        </p:grpSpPr>
        <p:sp>
          <p:nvSpPr>
            <p:cNvPr id="29" name="Google Shape;983;p50"/>
            <p:cNvSpPr/>
            <p:nvPr/>
          </p:nvSpPr>
          <p:spPr>
            <a:xfrm>
              <a:off x="3246750" y="2997750"/>
              <a:ext cx="111050" cy="118850"/>
            </a:xfrm>
            <a:custGeom>
              <a:avLst/>
              <a:gdLst/>
              <a:ahLst/>
              <a:cxnLst/>
              <a:rect l="l" t="t" r="r" b="b"/>
              <a:pathLst>
                <a:path w="4442" h="4754" extrusionOk="0">
                  <a:moveTo>
                    <a:pt x="0" y="429"/>
                  </a:moveTo>
                  <a:lnTo>
                    <a:pt x="1481" y="4442"/>
                  </a:lnTo>
                  <a:lnTo>
                    <a:pt x="4442" y="4754"/>
                  </a:lnTo>
                  <a:lnTo>
                    <a:pt x="3390" y="0"/>
                  </a:lnTo>
                  <a:close/>
                </a:path>
              </a:pathLst>
            </a:custGeom>
            <a:solidFill>
              <a:srgbClr val="3E516C"/>
            </a:solidFill>
            <a:ln>
              <a:noFill/>
            </a:ln>
          </p:spPr>
        </p:sp>
        <p:sp>
          <p:nvSpPr>
            <p:cNvPr id="30" name="Google Shape;984;p50"/>
            <p:cNvSpPr/>
            <p:nvPr/>
          </p:nvSpPr>
          <p:spPr>
            <a:xfrm rot="-5400000">
              <a:off x="3169375" y="2929866"/>
              <a:ext cx="900254" cy="1054754"/>
            </a:xfrm>
            <a:custGeom>
              <a:avLst/>
              <a:gdLst/>
              <a:ahLst/>
              <a:cxnLst/>
              <a:rect l="l" t="t" r="r" b="b"/>
              <a:pathLst>
                <a:path w="16624" h="19477" extrusionOk="0">
                  <a:moveTo>
                    <a:pt x="9801" y="1"/>
                  </a:moveTo>
                  <a:cubicBezTo>
                    <a:pt x="4796" y="1"/>
                    <a:pt x="1" y="3877"/>
                    <a:pt x="1" y="9735"/>
                  </a:cubicBezTo>
                  <a:cubicBezTo>
                    <a:pt x="1" y="13664"/>
                    <a:pt x="2379" y="17218"/>
                    <a:pt x="6014" y="18741"/>
                  </a:cubicBezTo>
                  <a:cubicBezTo>
                    <a:pt x="7216" y="19236"/>
                    <a:pt x="8479" y="19477"/>
                    <a:pt x="9732" y="19477"/>
                  </a:cubicBezTo>
                  <a:cubicBezTo>
                    <a:pt x="12268" y="19477"/>
                    <a:pt x="14763" y="18491"/>
                    <a:pt x="16624" y="16630"/>
                  </a:cubicBezTo>
                  <a:lnTo>
                    <a:pt x="14593" y="14599"/>
                  </a:lnTo>
                  <a:cubicBezTo>
                    <a:pt x="13194" y="15989"/>
                    <a:pt x="11477" y="16612"/>
                    <a:pt x="9794" y="16612"/>
                  </a:cubicBezTo>
                  <a:cubicBezTo>
                    <a:pt x="6267" y="16612"/>
                    <a:pt x="2887" y="13878"/>
                    <a:pt x="2887" y="9735"/>
                  </a:cubicBezTo>
                  <a:cubicBezTo>
                    <a:pt x="2887" y="5612"/>
                    <a:pt x="6264" y="2872"/>
                    <a:pt x="9789" y="2872"/>
                  </a:cubicBezTo>
                  <a:cubicBezTo>
                    <a:pt x="11474" y="2872"/>
                    <a:pt x="13193" y="3498"/>
                    <a:pt x="14593" y="4898"/>
                  </a:cubicBezTo>
                  <a:lnTo>
                    <a:pt x="16624" y="2867"/>
                  </a:lnTo>
                  <a:cubicBezTo>
                    <a:pt x="14635" y="887"/>
                    <a:pt x="12194" y="1"/>
                    <a:pt x="9801" y="1"/>
                  </a:cubicBezTo>
                  <a:close/>
                </a:path>
              </a:pathLst>
            </a:custGeom>
            <a:solidFill>
              <a:srgbClr val="3E51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85;p50"/>
            <p:cNvSpPr/>
            <p:nvPr/>
          </p:nvSpPr>
          <p:spPr>
            <a:xfrm rot="-5400000">
              <a:off x="4438090" y="2929758"/>
              <a:ext cx="900254" cy="1054971"/>
            </a:xfrm>
            <a:custGeom>
              <a:avLst/>
              <a:gdLst/>
              <a:ahLst/>
              <a:cxnLst/>
              <a:rect l="l" t="t" r="r" b="b"/>
              <a:pathLst>
                <a:path w="16624" h="19481" extrusionOk="0">
                  <a:moveTo>
                    <a:pt x="9800" y="1"/>
                  </a:moveTo>
                  <a:cubicBezTo>
                    <a:pt x="4795" y="1"/>
                    <a:pt x="1" y="3889"/>
                    <a:pt x="1" y="9747"/>
                  </a:cubicBezTo>
                  <a:cubicBezTo>
                    <a:pt x="1" y="13675"/>
                    <a:pt x="2379" y="17230"/>
                    <a:pt x="6014" y="18726"/>
                  </a:cubicBezTo>
                  <a:cubicBezTo>
                    <a:pt x="7226" y="19234"/>
                    <a:pt x="8496" y="19481"/>
                    <a:pt x="9756" y="19481"/>
                  </a:cubicBezTo>
                  <a:cubicBezTo>
                    <a:pt x="12277" y="19481"/>
                    <a:pt x="14753" y="18495"/>
                    <a:pt x="16624" y="16642"/>
                  </a:cubicBezTo>
                  <a:lnTo>
                    <a:pt x="14593" y="14584"/>
                  </a:lnTo>
                  <a:cubicBezTo>
                    <a:pt x="13189" y="15987"/>
                    <a:pt x="11466" y="16616"/>
                    <a:pt x="9778" y="16616"/>
                  </a:cubicBezTo>
                  <a:cubicBezTo>
                    <a:pt x="6257" y="16616"/>
                    <a:pt x="2887" y="13883"/>
                    <a:pt x="2887" y="9747"/>
                  </a:cubicBezTo>
                  <a:cubicBezTo>
                    <a:pt x="2887" y="5624"/>
                    <a:pt x="6264" y="2884"/>
                    <a:pt x="9789" y="2884"/>
                  </a:cubicBezTo>
                  <a:cubicBezTo>
                    <a:pt x="11474" y="2884"/>
                    <a:pt x="13193" y="3510"/>
                    <a:pt x="14593" y="4910"/>
                  </a:cubicBezTo>
                  <a:lnTo>
                    <a:pt x="16624" y="2879"/>
                  </a:lnTo>
                  <a:cubicBezTo>
                    <a:pt x="14635" y="890"/>
                    <a:pt x="12194" y="1"/>
                    <a:pt x="9800" y="1"/>
                  </a:cubicBezTo>
                  <a:close/>
                </a:path>
              </a:pathLst>
            </a:custGeom>
            <a:solidFill>
              <a:srgbClr val="EEED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86;p50"/>
            <p:cNvSpPr/>
            <p:nvPr/>
          </p:nvSpPr>
          <p:spPr>
            <a:xfrm rot="-5400000">
              <a:off x="3804761" y="2140453"/>
              <a:ext cx="898791" cy="1054592"/>
            </a:xfrm>
            <a:custGeom>
              <a:avLst/>
              <a:gdLst/>
              <a:ahLst/>
              <a:cxnLst/>
              <a:rect l="l" t="t" r="r" b="b"/>
              <a:pathLst>
                <a:path w="16597" h="19474" extrusionOk="0">
                  <a:moveTo>
                    <a:pt x="2005" y="14584"/>
                  </a:moveTo>
                  <a:cubicBezTo>
                    <a:pt x="2009" y="14588"/>
                    <a:pt x="2014" y="14592"/>
                    <a:pt x="2018" y="14597"/>
                  </a:cubicBezTo>
                  <a:lnTo>
                    <a:pt x="2018" y="14597"/>
                  </a:lnTo>
                  <a:lnTo>
                    <a:pt x="2032" y="14584"/>
                  </a:lnTo>
                  <a:close/>
                  <a:moveTo>
                    <a:pt x="6806" y="0"/>
                  </a:moveTo>
                  <a:cubicBezTo>
                    <a:pt x="4416" y="0"/>
                    <a:pt x="1981" y="889"/>
                    <a:pt x="1" y="2878"/>
                  </a:cubicBezTo>
                  <a:lnTo>
                    <a:pt x="2005" y="4882"/>
                  </a:lnTo>
                  <a:cubicBezTo>
                    <a:pt x="3404" y="3492"/>
                    <a:pt x="5121" y="2869"/>
                    <a:pt x="6804" y="2869"/>
                  </a:cubicBezTo>
                  <a:cubicBezTo>
                    <a:pt x="10331" y="2869"/>
                    <a:pt x="13710" y="5604"/>
                    <a:pt x="13710" y="9746"/>
                  </a:cubicBezTo>
                  <a:cubicBezTo>
                    <a:pt x="13710" y="13869"/>
                    <a:pt x="10333" y="16598"/>
                    <a:pt x="6808" y="16598"/>
                  </a:cubicBezTo>
                  <a:cubicBezTo>
                    <a:pt x="5129" y="16598"/>
                    <a:pt x="3416" y="15979"/>
                    <a:pt x="2018" y="14597"/>
                  </a:cubicBezTo>
                  <a:lnTo>
                    <a:pt x="2018" y="14597"/>
                  </a:lnTo>
                  <a:lnTo>
                    <a:pt x="1" y="16615"/>
                  </a:lnTo>
                  <a:cubicBezTo>
                    <a:pt x="1861" y="18475"/>
                    <a:pt x="4344" y="19473"/>
                    <a:pt x="6872" y="19473"/>
                  </a:cubicBezTo>
                  <a:cubicBezTo>
                    <a:pt x="8122" y="19473"/>
                    <a:pt x="9382" y="19230"/>
                    <a:pt x="10584" y="18726"/>
                  </a:cubicBezTo>
                  <a:cubicBezTo>
                    <a:pt x="14218" y="17229"/>
                    <a:pt x="16597" y="13675"/>
                    <a:pt x="16597" y="9746"/>
                  </a:cubicBezTo>
                  <a:cubicBezTo>
                    <a:pt x="16597" y="3889"/>
                    <a:pt x="11803" y="0"/>
                    <a:pt x="6806" y="0"/>
                  </a:cubicBezTo>
                  <a:close/>
                </a:path>
              </a:pathLst>
            </a:custGeom>
            <a:solidFill>
              <a:srgbClr val="AFAC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87;p50"/>
            <p:cNvSpPr/>
            <p:nvPr/>
          </p:nvSpPr>
          <p:spPr>
            <a:xfrm rot="-5400000">
              <a:off x="5073287" y="2140372"/>
              <a:ext cx="898791" cy="1054754"/>
            </a:xfrm>
            <a:custGeom>
              <a:avLst/>
              <a:gdLst/>
              <a:ahLst/>
              <a:cxnLst/>
              <a:rect l="l" t="t" r="r" b="b"/>
              <a:pathLst>
                <a:path w="16597" h="19477" extrusionOk="0">
                  <a:moveTo>
                    <a:pt x="2005" y="14598"/>
                  </a:moveTo>
                  <a:cubicBezTo>
                    <a:pt x="2009" y="14603"/>
                    <a:pt x="2014" y="14607"/>
                    <a:pt x="2018" y="14612"/>
                  </a:cubicBezTo>
                  <a:lnTo>
                    <a:pt x="2018" y="14612"/>
                  </a:lnTo>
                  <a:lnTo>
                    <a:pt x="2032" y="14598"/>
                  </a:lnTo>
                  <a:close/>
                  <a:moveTo>
                    <a:pt x="6802" y="1"/>
                  </a:moveTo>
                  <a:cubicBezTo>
                    <a:pt x="4413" y="1"/>
                    <a:pt x="1979" y="887"/>
                    <a:pt x="1" y="2866"/>
                  </a:cubicBezTo>
                  <a:lnTo>
                    <a:pt x="2005" y="4924"/>
                  </a:lnTo>
                  <a:cubicBezTo>
                    <a:pt x="3400" y="3521"/>
                    <a:pt x="5117" y="2892"/>
                    <a:pt x="6802" y="2892"/>
                  </a:cubicBezTo>
                  <a:cubicBezTo>
                    <a:pt x="10314" y="2892"/>
                    <a:pt x="13684" y="5625"/>
                    <a:pt x="13684" y="9761"/>
                  </a:cubicBezTo>
                  <a:cubicBezTo>
                    <a:pt x="13684" y="13884"/>
                    <a:pt x="10307" y="16624"/>
                    <a:pt x="6790" y="16624"/>
                  </a:cubicBezTo>
                  <a:cubicBezTo>
                    <a:pt x="5115" y="16624"/>
                    <a:pt x="3407" y="16002"/>
                    <a:pt x="2018" y="14612"/>
                  </a:cubicBezTo>
                  <a:lnTo>
                    <a:pt x="2018" y="14612"/>
                  </a:lnTo>
                  <a:lnTo>
                    <a:pt x="1" y="16629"/>
                  </a:lnTo>
                  <a:cubicBezTo>
                    <a:pt x="1861" y="18490"/>
                    <a:pt x="4344" y="19476"/>
                    <a:pt x="6873" y="19476"/>
                  </a:cubicBezTo>
                  <a:cubicBezTo>
                    <a:pt x="8122" y="19476"/>
                    <a:pt x="9382" y="19235"/>
                    <a:pt x="10584" y="18741"/>
                  </a:cubicBezTo>
                  <a:cubicBezTo>
                    <a:pt x="14218" y="17244"/>
                    <a:pt x="16597" y="13690"/>
                    <a:pt x="16597" y="9761"/>
                  </a:cubicBezTo>
                  <a:cubicBezTo>
                    <a:pt x="16597" y="3884"/>
                    <a:pt x="11800" y="1"/>
                    <a:pt x="6802" y="1"/>
                  </a:cubicBezTo>
                  <a:close/>
                </a:path>
              </a:pathLst>
            </a:custGeom>
            <a:solidFill>
              <a:srgbClr val="F8BC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88;p50"/>
            <p:cNvSpPr/>
            <p:nvPr/>
          </p:nvSpPr>
          <p:spPr>
            <a:xfrm rot="-5400000">
              <a:off x="2484167" y="2089982"/>
              <a:ext cx="1001575" cy="1052751"/>
            </a:xfrm>
            <a:custGeom>
              <a:avLst/>
              <a:gdLst/>
              <a:ahLst/>
              <a:cxnLst/>
              <a:rect l="l" t="t" r="r" b="b"/>
              <a:pathLst>
                <a:path w="18495" h="19440" extrusionOk="0">
                  <a:moveTo>
                    <a:pt x="508" y="1"/>
                  </a:moveTo>
                  <a:lnTo>
                    <a:pt x="508" y="2887"/>
                  </a:lnTo>
                  <a:lnTo>
                    <a:pt x="6869" y="2860"/>
                  </a:lnTo>
                  <a:cubicBezTo>
                    <a:pt x="11760" y="2860"/>
                    <a:pt x="15073" y="7831"/>
                    <a:pt x="13203" y="12348"/>
                  </a:cubicBezTo>
                  <a:cubicBezTo>
                    <a:pt x="12073" y="15076"/>
                    <a:pt x="9490" y="16575"/>
                    <a:pt x="6862" y="16575"/>
                  </a:cubicBezTo>
                  <a:cubicBezTo>
                    <a:pt x="5139" y="16575"/>
                    <a:pt x="3397" y="15931"/>
                    <a:pt x="2032" y="14566"/>
                  </a:cubicBezTo>
                  <a:lnTo>
                    <a:pt x="1" y="16597"/>
                  </a:lnTo>
                  <a:cubicBezTo>
                    <a:pt x="1933" y="18529"/>
                    <a:pt x="4400" y="19440"/>
                    <a:pt x="6840" y="19440"/>
                  </a:cubicBezTo>
                  <a:cubicBezTo>
                    <a:pt x="10575" y="19440"/>
                    <a:pt x="14248" y="17307"/>
                    <a:pt x="15848" y="13443"/>
                  </a:cubicBezTo>
                  <a:cubicBezTo>
                    <a:pt x="18494" y="7029"/>
                    <a:pt x="13791" y="1"/>
                    <a:pt x="6869" y="1"/>
                  </a:cubicBez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989;p50"/>
            <p:cNvCxnSpPr/>
            <p:nvPr/>
          </p:nvCxnSpPr>
          <p:spPr>
            <a:xfrm flipH="1">
              <a:off x="-29000" y="3087300"/>
              <a:ext cx="2568600" cy="646200"/>
            </a:xfrm>
            <a:prstGeom prst="bentConnector3">
              <a:avLst>
                <a:gd name="adj1" fmla="val 50000"/>
              </a:avLst>
            </a:prstGeom>
            <a:noFill/>
            <a:ln w="152400" cap="rnd" cmpd="sng">
              <a:solidFill>
                <a:srgbClr val="314256"/>
              </a:solidFill>
              <a:prstDash val="solid"/>
              <a:miter lim="8000"/>
              <a:headEnd type="none" w="sm" len="sm"/>
              <a:tailEnd type="none" w="sm" len="sm"/>
            </a:ln>
          </p:spPr>
        </p:cxnSp>
        <p:cxnSp>
          <p:nvCxnSpPr>
            <p:cNvPr id="37" name="Google Shape;990;p50"/>
            <p:cNvCxnSpPr/>
            <p:nvPr/>
          </p:nvCxnSpPr>
          <p:spPr>
            <a:xfrm rot="10800000" flipH="1">
              <a:off x="6605600" y="2759500"/>
              <a:ext cx="2567400" cy="353400"/>
            </a:xfrm>
            <a:prstGeom prst="bentConnector3">
              <a:avLst>
                <a:gd name="adj1" fmla="val 50000"/>
              </a:avLst>
            </a:prstGeom>
            <a:noFill/>
            <a:ln w="152400" cap="rnd" cmpd="sng">
              <a:solidFill>
                <a:srgbClr val="FDD66C"/>
              </a:solidFill>
              <a:prstDash val="solid"/>
              <a:miter lim="8000"/>
              <a:headEnd type="none" w="sm" len="sm"/>
              <a:tailEnd type="none" w="sm" len="sm"/>
            </a:ln>
          </p:spPr>
        </p:cxnSp>
      </p:grpSp>
      <p:cxnSp>
        <p:nvCxnSpPr>
          <p:cNvPr id="38" name="Google Shape;991;p50"/>
          <p:cNvCxnSpPr/>
          <p:nvPr/>
        </p:nvCxnSpPr>
        <p:spPr>
          <a:xfrm>
            <a:off x="5785664" y="3008448"/>
            <a:ext cx="109386" cy="109386"/>
          </a:xfrm>
          <a:prstGeom prst="straightConnector1">
            <a:avLst/>
          </a:prstGeom>
          <a:noFill/>
          <a:ln w="9525" cap="flat" cmpd="sng">
            <a:solidFill>
              <a:srgbClr val="FDD66C"/>
            </a:solidFill>
            <a:prstDash val="solid"/>
            <a:round/>
            <a:headEnd type="none" w="sm" len="sm"/>
            <a:tailEnd type="none" w="sm" len="sm"/>
          </a:ln>
        </p:spPr>
      </p:cxnSp>
      <p:sp>
        <p:nvSpPr>
          <p:cNvPr id="39" name="Google Shape;992;p50"/>
          <p:cNvSpPr txBox="1">
            <a:spLocks/>
          </p:cNvSpPr>
          <p:nvPr/>
        </p:nvSpPr>
        <p:spPr>
          <a:xfrm>
            <a:off x="2357422" y="1857370"/>
            <a:ext cx="1194300" cy="261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E-KYC</a:t>
            </a:r>
          </a:p>
        </p:txBody>
      </p:sp>
      <p:sp>
        <p:nvSpPr>
          <p:cNvPr id="40" name="Google Shape;993;p50"/>
          <p:cNvSpPr txBox="1">
            <a:spLocks/>
          </p:cNvSpPr>
          <p:nvPr/>
        </p:nvSpPr>
        <p:spPr>
          <a:xfrm>
            <a:off x="3821653" y="1597050"/>
            <a:ext cx="10542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Prediction Modelling</a:t>
            </a:r>
          </a:p>
        </p:txBody>
      </p:sp>
      <p:sp>
        <p:nvSpPr>
          <p:cNvPr id="41" name="Google Shape;994;p50"/>
          <p:cNvSpPr txBox="1">
            <a:spLocks/>
          </p:cNvSpPr>
          <p:nvPr/>
        </p:nvSpPr>
        <p:spPr>
          <a:xfrm>
            <a:off x="4949800" y="1464650"/>
            <a:ext cx="1317600" cy="679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s" sz="1000" b="0" i="0" u="none" strike="noStrike" kern="0" cap="none" spc="0" normalizeH="0" baseline="0" noProof="0">
                <a:ln>
                  <a:noFill/>
                </a:ln>
                <a:solidFill>
                  <a:srgbClr val="666666"/>
                </a:solidFill>
                <a:effectLst/>
                <a:uLnTx/>
                <a:uFillTx/>
                <a:latin typeface="Cabin"/>
                <a:ea typeface="Cabin"/>
                <a:cs typeface="Cabin"/>
                <a:sym typeface="Cabin"/>
              </a:rPr>
              <a:t>.</a:t>
            </a:r>
            <a:br>
              <a:rPr kumimoji="0" lang="es" sz="1000" b="0" i="0" u="none" strike="noStrike" kern="0" cap="none" spc="0" normalizeH="0" baseline="0" noProof="0">
                <a:ln>
                  <a:noFill/>
                </a:ln>
                <a:solidFill>
                  <a:srgbClr val="666666"/>
                </a:solidFill>
                <a:effectLst/>
                <a:uLnTx/>
                <a:uFillTx/>
                <a:latin typeface="Cabin"/>
                <a:ea typeface="Cabin"/>
                <a:cs typeface="Cabin"/>
                <a:sym typeface="Cabin"/>
              </a:rPr>
            </a:br>
            <a:endParaRPr kumimoji="0" lang="es" sz="1000" b="0" i="0" u="none" strike="noStrike" kern="0" cap="none" spc="0" normalizeH="0" baseline="0" noProof="0">
              <a:ln>
                <a:noFill/>
              </a:ln>
              <a:solidFill>
                <a:srgbClr val="666666"/>
              </a:solidFill>
              <a:effectLst/>
              <a:uLnTx/>
              <a:uFillTx/>
              <a:latin typeface="Cabin"/>
              <a:ea typeface="Cabin"/>
              <a:cs typeface="Cabin"/>
              <a:sym typeface="Cabin"/>
            </a:endParaRPr>
          </a:p>
        </p:txBody>
      </p:sp>
      <p:sp>
        <p:nvSpPr>
          <p:cNvPr id="42" name="Google Shape;995;p50"/>
          <p:cNvSpPr txBox="1">
            <a:spLocks/>
          </p:cNvSpPr>
          <p:nvPr/>
        </p:nvSpPr>
        <p:spPr>
          <a:xfrm>
            <a:off x="4949800" y="1568825"/>
            <a:ext cx="13176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CV Classification</a:t>
            </a:r>
          </a:p>
        </p:txBody>
      </p:sp>
      <p:sp>
        <p:nvSpPr>
          <p:cNvPr id="43" name="Google Shape;996;p50"/>
          <p:cNvSpPr txBox="1">
            <a:spLocks/>
          </p:cNvSpPr>
          <p:nvPr/>
        </p:nvSpPr>
        <p:spPr>
          <a:xfrm>
            <a:off x="2857488" y="3929072"/>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Multi-Lingual Chat</a:t>
            </a:r>
          </a:p>
        </p:txBody>
      </p:sp>
      <p:sp>
        <p:nvSpPr>
          <p:cNvPr id="44" name="Google Shape;997;p50"/>
          <p:cNvSpPr txBox="1">
            <a:spLocks/>
          </p:cNvSpPr>
          <p:nvPr/>
        </p:nvSpPr>
        <p:spPr>
          <a:xfrm>
            <a:off x="4294225" y="3986625"/>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Face Recognition</a:t>
            </a:r>
          </a:p>
        </p:txBody>
      </p:sp>
      <p:sp>
        <p:nvSpPr>
          <p:cNvPr id="45" name="Google Shape;998;p50"/>
          <p:cNvSpPr txBox="1">
            <a:spLocks/>
          </p:cNvSpPr>
          <p:nvPr/>
        </p:nvSpPr>
        <p:spPr>
          <a:xfrm>
            <a:off x="5786446" y="3929072"/>
            <a:ext cx="8541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CCC3B"/>
                </a:solidFill>
                <a:effectLst/>
                <a:uLnTx/>
                <a:uFillTx/>
                <a:latin typeface="Nato sans"/>
                <a:ea typeface="Montserrat"/>
                <a:cs typeface="Montserrat"/>
                <a:sym typeface="Montserrat"/>
              </a:rPr>
              <a:t>Drones</a:t>
            </a:r>
          </a:p>
        </p:txBody>
      </p:sp>
      <p:sp>
        <p:nvSpPr>
          <p:cNvPr id="46" name="Google Shape;1000;p50"/>
          <p:cNvSpPr txBox="1">
            <a:spLocks noGrp="1"/>
          </p:cNvSpPr>
          <p:nvPr>
            <p:ph type="ctrTitle"/>
          </p:nvPr>
        </p:nvSpPr>
        <p:spPr>
          <a:xfrm>
            <a:off x="2811050" y="195486"/>
            <a:ext cx="6168000" cy="5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sz="3200" dirty="0"/>
              <a:t>Implemented </a:t>
            </a:r>
            <a:r>
              <a:rPr lang="es" sz="3200" dirty="0">
                <a:solidFill>
                  <a:srgbClr val="F1C232"/>
                </a:solidFill>
              </a:rPr>
              <a:t>Solutions</a:t>
            </a:r>
            <a:endParaRPr sz="3200" dirty="0">
              <a:solidFill>
                <a:srgbClr val="F1C232"/>
              </a:solidFill>
            </a:endParaRPr>
          </a:p>
        </p:txBody>
      </p:sp>
      <p:pic>
        <p:nvPicPr>
          <p:cNvPr id="47" name="Google Shape;1001;p50" descr="-fWsmHshYC7a1N32krxan4AaQVvNNlV7qpmesjKjL0_x7ew1hHhcgK4bcrzcHPLBVLGmIoW0EnmPqS3pJf7hjR77w3zn4AulfAiOL7R-QMz6Tt_1oS-MKV2uqctxdRTPvN8XeY8gqIlSI18z_g.png"/>
          <p:cNvPicPr preferRelativeResize="0"/>
          <p:nvPr/>
        </p:nvPicPr>
        <p:blipFill rotWithShape="1">
          <a:blip r:embed="rId2">
            <a:clrChange>
              <a:clrFrom>
                <a:srgbClr val="FFFFFF"/>
              </a:clrFrom>
              <a:clrTo>
                <a:srgbClr val="FFFFFF">
                  <a:alpha val="0"/>
                </a:srgbClr>
              </a:clrTo>
            </a:clrChange>
            <a:alphaModFix/>
          </a:blip>
          <a:srcRect/>
          <a:stretch/>
        </p:blipFill>
        <p:spPr>
          <a:xfrm>
            <a:off x="2736061" y="2500615"/>
            <a:ext cx="478585" cy="480722"/>
          </a:xfrm>
          <a:prstGeom prst="rect">
            <a:avLst/>
          </a:prstGeom>
          <a:noFill/>
          <a:ln>
            <a:noFill/>
          </a:ln>
        </p:spPr>
      </p:pic>
      <p:pic>
        <p:nvPicPr>
          <p:cNvPr id="48" name="Google Shape;1002;p50" descr="yZ3snD9R9LCiR_bcsHgd_HGL3-y2VUZ5V3qF1S1tj4sN5opzEcI19WHYaCZ6CigmqGjdGeBmKxe9lnMd84mCwQYlFR-2Y67r2dCIAcQrjxtcuAWfTKUMN4vwKhIalIkaj93-R7CoPii1Am6mRw.png"/>
          <p:cNvPicPr preferRelativeResize="0"/>
          <p:nvPr/>
        </p:nvPicPr>
        <p:blipFill rotWithShape="1">
          <a:blip r:embed="rId3">
            <a:alphaModFix/>
          </a:blip>
          <a:srcRect/>
          <a:stretch/>
        </p:blipFill>
        <p:spPr>
          <a:xfrm>
            <a:off x="3371203" y="3203045"/>
            <a:ext cx="450442" cy="450442"/>
          </a:xfrm>
          <a:prstGeom prst="rect">
            <a:avLst/>
          </a:prstGeom>
          <a:noFill/>
          <a:ln>
            <a:noFill/>
          </a:ln>
        </p:spPr>
      </p:pic>
      <p:pic>
        <p:nvPicPr>
          <p:cNvPr id="49" name="Google Shape;1003;p50" descr="JhSMRd8965VuAfe5_MINSad1Okan9e_4SxbI6TT31OvgqJ5x4ojWazEJKzBo5T7FpVLfS5nXuq8PePyJoB4VAKdE_JuFCWjzmRknNDsIVNBWjjzk-xUwAI_vxuyf-tJhm9U8IOfBKAoGgHdMrQ.png"/>
          <p:cNvPicPr preferRelativeResize="0"/>
          <p:nvPr/>
        </p:nvPicPr>
        <p:blipFill rotWithShape="1">
          <a:blip r:embed="rId4">
            <a:alphaModFix/>
          </a:blip>
          <a:srcRect/>
          <a:stretch/>
        </p:blipFill>
        <p:spPr>
          <a:xfrm>
            <a:off x="4004181" y="2462503"/>
            <a:ext cx="469770" cy="469770"/>
          </a:xfrm>
          <a:prstGeom prst="rect">
            <a:avLst/>
          </a:prstGeom>
          <a:noFill/>
          <a:ln>
            <a:noFill/>
          </a:ln>
        </p:spPr>
      </p:pic>
      <p:pic>
        <p:nvPicPr>
          <p:cNvPr id="50" name="Google Shape;1004;p50" descr="sg8VlQ97ymCb_r6IJxcEgscT4S4COVmAjN5suvuaBjNUnTLuyrmdLxS_97qrSBTWmyL-EiHrtDmoqwAKozvt-eWgZ6clsrNknBzIXUSSHEjD6aMyI06fq7PrupmfzXT6dhdXMSvdgUHbLDK1sg.png"/>
          <p:cNvPicPr preferRelativeResize="0"/>
          <p:nvPr/>
        </p:nvPicPr>
        <p:blipFill rotWithShape="1">
          <a:blip r:embed="rId5">
            <a:alphaModFix/>
          </a:blip>
          <a:srcRect/>
          <a:stretch/>
        </p:blipFill>
        <p:spPr>
          <a:xfrm>
            <a:off x="4642378" y="3203045"/>
            <a:ext cx="413867" cy="450442"/>
          </a:xfrm>
          <a:prstGeom prst="rect">
            <a:avLst/>
          </a:prstGeom>
          <a:noFill/>
          <a:ln>
            <a:noFill/>
          </a:ln>
        </p:spPr>
      </p:pic>
      <p:pic>
        <p:nvPicPr>
          <p:cNvPr id="51" name="Google Shape;1005;p50" descr="qDZ_H1-aomca6o696yrheSb_Fc6zqrlF65NxU8AecK2vuj_uUnLpmmeCjlcUxVu65aZF__Nmps2-g7JwKsexmD4eglkdENDw5Na77tJF-Ouu31e_BeSfROngfK1xCVn5oWv9iFUz2DV0Ra1XRg.png"/>
          <p:cNvPicPr preferRelativeResize="0"/>
          <p:nvPr/>
        </p:nvPicPr>
        <p:blipFill rotWithShape="1">
          <a:blip r:embed="rId6">
            <a:alphaModFix/>
          </a:blip>
          <a:srcRect/>
          <a:stretch/>
        </p:blipFill>
        <p:spPr>
          <a:xfrm>
            <a:off x="5181557" y="2344270"/>
            <a:ext cx="600527" cy="600527"/>
          </a:xfrm>
          <a:prstGeom prst="rect">
            <a:avLst/>
          </a:prstGeom>
          <a:noFill/>
          <a:ln>
            <a:noFill/>
          </a:ln>
        </p:spPr>
      </p:pic>
      <p:pic>
        <p:nvPicPr>
          <p:cNvPr id="52" name="Google Shape;1006;p50" descr="rmVFvWJWyE3j85MjyoC33_vyf-aJmKC34vEGeg8fEHiDENwGrG3Lrph56UJ0_2Utsf9cw6Q5shoEY230z1sehYu6-4_TxgLv0NHaA-gDXzubOcw3_E7SB224tpm9kxpkeQHlUL5OTKD-2eKPPg.png"/>
          <p:cNvPicPr preferRelativeResize="0"/>
          <p:nvPr/>
        </p:nvPicPr>
        <p:blipFill rotWithShape="1">
          <a:blip r:embed="rId7">
            <a:alphaModFix/>
          </a:blip>
          <a:srcRect/>
          <a:stretch/>
        </p:blipFill>
        <p:spPr>
          <a:xfrm>
            <a:off x="5926292" y="3195502"/>
            <a:ext cx="465527" cy="465527"/>
          </a:xfrm>
          <a:prstGeom prst="rect">
            <a:avLst/>
          </a:prstGeom>
          <a:noFill/>
          <a:ln>
            <a:noFill/>
          </a:ln>
        </p:spPr>
      </p:pic>
      <p:pic>
        <p:nvPicPr>
          <p:cNvPr id="53" name="Google Shape;1007;p50" descr="XyxRwIjlDMNmer0eAn8_CCRYNZhaEVngoAVL-F7gz4jMgq95gRPJLafZex6bR4q9pMyepgc60_6Q5rAcFwc0VIQTyz0rK7EPdy_GiuFKQ8N1xDb_nPGYRlNN4dnIabOhNea8CQtMLib_rXaPYQ.png"/>
          <p:cNvPicPr preferRelativeResize="0"/>
          <p:nvPr/>
        </p:nvPicPr>
        <p:blipFill rotWithShape="1">
          <a:blip r:embed="rId8">
            <a:clrChange>
              <a:clrFrom>
                <a:srgbClr val="FFFFFF"/>
              </a:clrFrom>
              <a:clrTo>
                <a:srgbClr val="FFFFFF">
                  <a:alpha val="0"/>
                </a:srgbClr>
              </a:clrTo>
            </a:clrChange>
            <a:alphaModFix/>
          </a:blip>
          <a:srcRect/>
          <a:stretch/>
        </p:blipFill>
        <p:spPr>
          <a:xfrm>
            <a:off x="1714480" y="2357436"/>
            <a:ext cx="600525" cy="600525"/>
          </a:xfrm>
          <a:prstGeom prst="rect">
            <a:avLst/>
          </a:prstGeom>
          <a:noFill/>
          <a:ln>
            <a:noFill/>
          </a:ln>
        </p:spPr>
      </p:pic>
      <p:pic>
        <p:nvPicPr>
          <p:cNvPr id="54" name="Google Shape;1008;p50" descr="-fWDHWh6fe7cNtyif115E2BbVQzc6Z5TaudW3CzKH9eVPdZmeLRhCb2dGTizO-aydrzMqjZCkRfS3wInegJ6zl8aJ10jW3HTGJJqAPT8l_rQoLFUGjbBfRD18Sv0c9BqO6JZK3_dwmKfAc4FpA.png"/>
          <p:cNvPicPr preferRelativeResize="0"/>
          <p:nvPr/>
        </p:nvPicPr>
        <p:blipFill rotWithShape="1">
          <a:blip r:embed="rId9">
            <a:clrChange>
              <a:clrFrom>
                <a:srgbClr val="FFFFFF"/>
              </a:clrFrom>
              <a:clrTo>
                <a:srgbClr val="FFFFFF">
                  <a:alpha val="0"/>
                </a:srgbClr>
              </a:clrTo>
            </a:clrChange>
            <a:alphaModFix/>
          </a:blip>
          <a:srcRect/>
          <a:stretch/>
        </p:blipFill>
        <p:spPr>
          <a:xfrm>
            <a:off x="7080656" y="3283857"/>
            <a:ext cx="495150" cy="450902"/>
          </a:xfrm>
          <a:prstGeom prst="rect">
            <a:avLst/>
          </a:prstGeom>
          <a:noFill/>
          <a:ln>
            <a:noFill/>
          </a:ln>
        </p:spPr>
      </p:pic>
      <p:pic>
        <p:nvPicPr>
          <p:cNvPr id="55" name="Google Shape;1009;p50"/>
          <p:cNvPicPr preferRelativeResize="0"/>
          <p:nvPr/>
        </p:nvPicPr>
        <p:blipFill rotWithShape="1">
          <a:blip r:embed="rId10">
            <a:clrChange>
              <a:clrFrom>
                <a:srgbClr val="FFFFFF"/>
              </a:clrFrom>
              <a:clrTo>
                <a:srgbClr val="FFFFFF">
                  <a:alpha val="0"/>
                </a:srgbClr>
              </a:clrTo>
            </a:clrChange>
            <a:alphaModFix/>
          </a:blip>
          <a:srcRect/>
          <a:stretch/>
        </p:blipFill>
        <p:spPr>
          <a:xfrm>
            <a:off x="8173550" y="2031400"/>
            <a:ext cx="696300" cy="594000"/>
          </a:xfrm>
          <a:prstGeom prst="rect">
            <a:avLst/>
          </a:prstGeom>
          <a:noFill/>
          <a:ln>
            <a:noFill/>
          </a:ln>
        </p:spPr>
      </p:pic>
      <p:pic>
        <p:nvPicPr>
          <p:cNvPr id="56" name="Google Shape;1010;p50"/>
          <p:cNvPicPr preferRelativeResize="0"/>
          <p:nvPr/>
        </p:nvPicPr>
        <p:blipFill rotWithShape="1">
          <a:blip r:embed="rId11">
            <a:clrChange>
              <a:clrFrom>
                <a:srgbClr val="FFFFFF"/>
              </a:clrFrom>
              <a:clrTo>
                <a:srgbClr val="FFFFFF">
                  <a:alpha val="0"/>
                </a:srgbClr>
              </a:clrTo>
            </a:clrChange>
            <a:alphaModFix/>
          </a:blip>
          <a:srcRect/>
          <a:stretch/>
        </p:blipFill>
        <p:spPr>
          <a:xfrm>
            <a:off x="142844" y="3857634"/>
            <a:ext cx="785491" cy="588360"/>
          </a:xfrm>
          <a:prstGeom prst="rect">
            <a:avLst/>
          </a:prstGeom>
          <a:noFill/>
          <a:ln>
            <a:noFill/>
          </a:ln>
        </p:spPr>
      </p:pic>
      <p:sp>
        <p:nvSpPr>
          <p:cNvPr id="57" name="Google Shape;1011;p50"/>
          <p:cNvSpPr txBox="1"/>
          <p:nvPr/>
        </p:nvSpPr>
        <p:spPr>
          <a:xfrm>
            <a:off x="6686100" y="2271500"/>
            <a:ext cx="1136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Email and Document Classifier</a:t>
            </a:r>
            <a:endParaRPr sz="1200">
              <a:solidFill>
                <a:srgbClr val="FFC000"/>
              </a:solidFill>
              <a:latin typeface="Nato sans"/>
              <a:ea typeface="Cabin"/>
              <a:cs typeface="Cabin"/>
              <a:sym typeface="Cabin"/>
            </a:endParaRPr>
          </a:p>
        </p:txBody>
      </p:sp>
      <p:sp>
        <p:nvSpPr>
          <p:cNvPr id="58" name="Google Shape;1012;p50"/>
          <p:cNvSpPr txBox="1"/>
          <p:nvPr/>
        </p:nvSpPr>
        <p:spPr>
          <a:xfrm>
            <a:off x="8089800" y="2928940"/>
            <a:ext cx="1054200" cy="4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Social feed Classifier</a:t>
            </a:r>
            <a:endParaRPr sz="1200">
              <a:solidFill>
                <a:srgbClr val="FFC000"/>
              </a:solidFill>
              <a:latin typeface="Nato sans"/>
              <a:ea typeface="Cabin"/>
              <a:cs typeface="Cabin"/>
              <a:sym typeface="Cabin"/>
            </a:endParaRPr>
          </a:p>
        </p:txBody>
      </p:sp>
      <p:sp>
        <p:nvSpPr>
          <p:cNvPr id="59" name="Google Shape;1013;p50"/>
          <p:cNvSpPr txBox="1"/>
          <p:nvPr/>
        </p:nvSpPr>
        <p:spPr>
          <a:xfrm>
            <a:off x="1285852" y="3214692"/>
            <a:ext cx="1177687" cy="2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Chat Bot</a:t>
            </a:r>
            <a:endParaRPr sz="1200">
              <a:solidFill>
                <a:srgbClr val="FFC000"/>
              </a:solidFill>
              <a:latin typeface="Nato sans"/>
              <a:ea typeface="Cabin"/>
              <a:cs typeface="Cabin"/>
              <a:sym typeface="Cabin"/>
            </a:endParaRPr>
          </a:p>
        </p:txBody>
      </p:sp>
      <p:sp>
        <p:nvSpPr>
          <p:cNvPr id="60" name="Google Shape;1014;p50"/>
          <p:cNvSpPr txBox="1"/>
          <p:nvPr/>
        </p:nvSpPr>
        <p:spPr>
          <a:xfrm>
            <a:off x="0" y="3027225"/>
            <a:ext cx="11361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Vehicle Recognition</a:t>
            </a:r>
            <a:endParaRPr sz="1200">
              <a:solidFill>
                <a:srgbClr val="FFC000"/>
              </a:solidFill>
              <a:latin typeface="Nato sans"/>
              <a:ea typeface="Cabin"/>
              <a:cs typeface="Cabin"/>
              <a:sym typeface="Cabin"/>
            </a:endParaRPr>
          </a:p>
        </p:txBody>
      </p:sp>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8778" y="164821"/>
            <a:ext cx="6168000" cy="594000"/>
          </a:xfrm>
        </p:spPr>
        <p:txBody>
          <a:bodyPr/>
          <a:lstStyle/>
          <a:p>
            <a:pPr>
              <a:buClr>
                <a:srgbClr val="0E2A47"/>
              </a:buClr>
            </a:pPr>
            <a:r>
              <a:rPr lang="en-US" sz="3200" b="1" dirty="0">
                <a:solidFill>
                  <a:srgbClr val="0E2A47"/>
                </a:solidFill>
                <a:latin typeface="Cabin"/>
                <a:ea typeface="Cabin"/>
                <a:cs typeface="Cabin"/>
                <a:sym typeface="Cabin"/>
              </a:rPr>
              <a:t>Solution </a:t>
            </a:r>
            <a:r>
              <a:rPr lang="en-US" sz="3200" b="1" dirty="0">
                <a:solidFill>
                  <a:srgbClr val="F1C232"/>
                </a:solidFill>
                <a:latin typeface="Cabin"/>
                <a:ea typeface="Cabin"/>
                <a:cs typeface="Cabin"/>
                <a:sym typeface="Cabin"/>
              </a:rPr>
              <a:t>Framework</a:t>
            </a:r>
            <a:endParaRPr lang="en-IN" sz="3200" b="1" dirty="0">
              <a:solidFill>
                <a:srgbClr val="F1C232"/>
              </a:solidFill>
              <a:latin typeface="Cabin"/>
              <a:ea typeface="Cabin"/>
              <a:cs typeface="Cabin"/>
              <a:sym typeface="Cabin"/>
            </a:endParaRPr>
          </a:p>
        </p:txBody>
      </p:sp>
      <p:graphicFrame>
        <p:nvGraphicFramePr>
          <p:cNvPr id="13" name="Diagram 12"/>
          <p:cNvGraphicFramePr/>
          <p:nvPr/>
        </p:nvGraphicFramePr>
        <p:xfrm>
          <a:off x="46809" y="1540820"/>
          <a:ext cx="457199" cy="2464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oogle Shape;1173;p51"/>
          <p:cNvGrpSpPr/>
          <p:nvPr/>
        </p:nvGrpSpPr>
        <p:grpSpPr>
          <a:xfrm>
            <a:off x="3460723" y="1405502"/>
            <a:ext cx="2808750" cy="2898924"/>
            <a:chOff x="3573813" y="1821300"/>
            <a:chExt cx="1711918" cy="1708776"/>
          </a:xfrm>
        </p:grpSpPr>
        <p:sp>
          <p:nvSpPr>
            <p:cNvPr id="20" name="Google Shape;1174;p51"/>
            <p:cNvSpPr/>
            <p:nvPr/>
          </p:nvSpPr>
          <p:spPr>
            <a:xfrm>
              <a:off x="4339547" y="2255413"/>
              <a:ext cx="751015" cy="604197"/>
            </a:xfrm>
            <a:custGeom>
              <a:avLst/>
              <a:gdLst/>
              <a:ahLst/>
              <a:cxnLst/>
              <a:rect l="l" t="t" r="r" b="b"/>
              <a:pathLst>
                <a:path w="13622" h="10959" extrusionOk="0">
                  <a:moveTo>
                    <a:pt x="4106" y="0"/>
                  </a:moveTo>
                  <a:cubicBezTo>
                    <a:pt x="1855" y="0"/>
                    <a:pt x="33" y="1825"/>
                    <a:pt x="33" y="4076"/>
                  </a:cubicBezTo>
                  <a:cubicBezTo>
                    <a:pt x="33" y="6327"/>
                    <a:pt x="1" y="10958"/>
                    <a:pt x="1" y="10958"/>
                  </a:cubicBezTo>
                  <a:cubicBezTo>
                    <a:pt x="1" y="10958"/>
                    <a:pt x="1035" y="8686"/>
                    <a:pt x="3530" y="8314"/>
                  </a:cubicBezTo>
                  <a:cubicBezTo>
                    <a:pt x="3845" y="8267"/>
                    <a:pt x="9521" y="8203"/>
                    <a:pt x="9521" y="8203"/>
                  </a:cubicBezTo>
                  <a:cubicBezTo>
                    <a:pt x="11786" y="8203"/>
                    <a:pt x="13622" y="6367"/>
                    <a:pt x="13622" y="4101"/>
                  </a:cubicBezTo>
                  <a:cubicBezTo>
                    <a:pt x="13622" y="1836"/>
                    <a:pt x="11786" y="0"/>
                    <a:pt x="9521" y="0"/>
                  </a:cubicBez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p51"/>
            <p:cNvSpPr/>
            <p:nvPr/>
          </p:nvSpPr>
          <p:spPr>
            <a:xfrm>
              <a:off x="4339547" y="1821300"/>
              <a:ext cx="716221" cy="505786"/>
            </a:xfrm>
            <a:custGeom>
              <a:avLst/>
              <a:gdLst/>
              <a:ahLst/>
              <a:cxnLst/>
              <a:rect l="l" t="t" r="r" b="b"/>
              <a:pathLst>
                <a:path w="11400" h="9174" extrusionOk="0">
                  <a:moveTo>
                    <a:pt x="3437" y="1"/>
                  </a:moveTo>
                  <a:cubicBezTo>
                    <a:pt x="1551" y="1"/>
                    <a:pt x="26" y="1529"/>
                    <a:pt x="26" y="3411"/>
                  </a:cubicBezTo>
                  <a:cubicBezTo>
                    <a:pt x="26" y="5294"/>
                    <a:pt x="1" y="9173"/>
                    <a:pt x="1" y="9173"/>
                  </a:cubicBezTo>
                  <a:cubicBezTo>
                    <a:pt x="1" y="9173"/>
                    <a:pt x="867" y="7269"/>
                    <a:pt x="2953" y="6958"/>
                  </a:cubicBezTo>
                  <a:cubicBezTo>
                    <a:pt x="3215" y="6919"/>
                    <a:pt x="7967" y="6865"/>
                    <a:pt x="7967" y="6865"/>
                  </a:cubicBezTo>
                  <a:cubicBezTo>
                    <a:pt x="9861" y="6865"/>
                    <a:pt x="11400" y="5330"/>
                    <a:pt x="11400" y="3433"/>
                  </a:cubicBezTo>
                  <a:cubicBezTo>
                    <a:pt x="11400" y="1540"/>
                    <a:pt x="9861" y="1"/>
                    <a:pt x="7967" y="1"/>
                  </a:cubicBezTo>
                  <a:close/>
                </a:path>
              </a:pathLst>
            </a:custGeom>
            <a:solidFill>
              <a:srgbClr val="FDD66C"/>
            </a:solidFill>
            <a:ln>
              <a:noFill/>
            </a:ln>
          </p:spPr>
          <p:txBody>
            <a:bodyPr spcFirstLastPara="1" wrap="square" lIns="91425" tIns="91425" rIns="91425" bIns="91425" anchor="ctr" anchorCtr="0">
              <a:noAutofit/>
            </a:bodyPr>
            <a:lstStyle/>
            <a:p>
              <a:pPr algn="ctr"/>
              <a:r>
                <a:rPr lang="en-IN" sz="1200" b="1" dirty="0"/>
                <a:t>Vehicle Recognition</a:t>
              </a:r>
            </a:p>
            <a:p>
              <a:pPr marL="0" lvl="0" indent="0" algn="l" rtl="0">
                <a:spcBef>
                  <a:spcPts val="0"/>
                </a:spcBef>
                <a:spcAft>
                  <a:spcPts val="0"/>
                </a:spcAft>
                <a:buNone/>
              </a:pPr>
              <a:endParaRPr dirty="0"/>
            </a:p>
          </p:txBody>
        </p:sp>
        <p:sp>
          <p:nvSpPr>
            <p:cNvPr id="22" name="Google Shape;1176;p51"/>
            <p:cNvSpPr/>
            <p:nvPr/>
          </p:nvSpPr>
          <p:spPr>
            <a:xfrm>
              <a:off x="3691017" y="1873581"/>
              <a:ext cx="634030" cy="453505"/>
            </a:xfrm>
            <a:custGeom>
              <a:avLst/>
              <a:gdLst/>
              <a:ahLst/>
              <a:cxnLst/>
              <a:rect l="l" t="t" r="r" b="b"/>
              <a:pathLst>
                <a:path w="7828" h="6296" extrusionOk="0">
                  <a:moveTo>
                    <a:pt x="2359" y="0"/>
                  </a:moveTo>
                  <a:cubicBezTo>
                    <a:pt x="1056" y="0"/>
                    <a:pt x="0" y="1056"/>
                    <a:pt x="0" y="2355"/>
                  </a:cubicBezTo>
                  <a:cubicBezTo>
                    <a:pt x="0" y="3658"/>
                    <a:pt x="1056" y="4710"/>
                    <a:pt x="2359" y="4710"/>
                  </a:cubicBezTo>
                  <a:cubicBezTo>
                    <a:pt x="2359" y="4710"/>
                    <a:pt x="5619" y="4749"/>
                    <a:pt x="5798" y="4774"/>
                  </a:cubicBezTo>
                  <a:cubicBezTo>
                    <a:pt x="7229" y="4989"/>
                    <a:pt x="7827" y="6295"/>
                    <a:pt x="7827" y="6295"/>
                  </a:cubicBezTo>
                  <a:cubicBezTo>
                    <a:pt x="7827" y="6295"/>
                    <a:pt x="7809" y="3633"/>
                    <a:pt x="7809" y="2341"/>
                  </a:cubicBezTo>
                  <a:cubicBezTo>
                    <a:pt x="7809" y="1049"/>
                    <a:pt x="6761" y="0"/>
                    <a:pt x="5469" y="0"/>
                  </a:cubicBezTo>
                  <a:close/>
                </a:path>
              </a:pathLst>
            </a:custGeom>
            <a:solidFill>
              <a:srgbClr val="FEDE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1177;p51"/>
            <p:cNvSpPr/>
            <p:nvPr/>
          </p:nvSpPr>
          <p:spPr>
            <a:xfrm>
              <a:off x="3573813" y="2255413"/>
              <a:ext cx="751235" cy="604197"/>
            </a:xfrm>
            <a:custGeom>
              <a:avLst/>
              <a:gdLst/>
              <a:ahLst/>
              <a:cxnLst/>
              <a:rect l="l" t="t" r="r" b="b"/>
              <a:pathLst>
                <a:path w="13626" h="10959" extrusionOk="0">
                  <a:moveTo>
                    <a:pt x="4102" y="0"/>
                  </a:moveTo>
                  <a:cubicBezTo>
                    <a:pt x="1836" y="0"/>
                    <a:pt x="0" y="1836"/>
                    <a:pt x="0" y="4101"/>
                  </a:cubicBezTo>
                  <a:cubicBezTo>
                    <a:pt x="0" y="6367"/>
                    <a:pt x="1836" y="8203"/>
                    <a:pt x="4102" y="8203"/>
                  </a:cubicBezTo>
                  <a:cubicBezTo>
                    <a:pt x="4102" y="8203"/>
                    <a:pt x="9781" y="8267"/>
                    <a:pt x="10096" y="8314"/>
                  </a:cubicBezTo>
                  <a:cubicBezTo>
                    <a:pt x="12587" y="8686"/>
                    <a:pt x="13625" y="10958"/>
                    <a:pt x="13625" y="10958"/>
                  </a:cubicBezTo>
                  <a:cubicBezTo>
                    <a:pt x="13625" y="10958"/>
                    <a:pt x="13593" y="6327"/>
                    <a:pt x="13593" y="4076"/>
                  </a:cubicBezTo>
                  <a:cubicBezTo>
                    <a:pt x="13593" y="1825"/>
                    <a:pt x="11768" y="0"/>
                    <a:pt x="9517" y="0"/>
                  </a:cubicBez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51"/>
            <p:cNvSpPr/>
            <p:nvPr/>
          </p:nvSpPr>
          <p:spPr>
            <a:xfrm>
              <a:off x="3573813" y="2767593"/>
              <a:ext cx="751235" cy="604252"/>
            </a:xfrm>
            <a:custGeom>
              <a:avLst/>
              <a:gdLst/>
              <a:ahLst/>
              <a:cxnLst/>
              <a:rect l="l" t="t" r="r" b="b"/>
              <a:pathLst>
                <a:path w="13626" h="10960" extrusionOk="0">
                  <a:moveTo>
                    <a:pt x="4102" y="1"/>
                  </a:moveTo>
                  <a:cubicBezTo>
                    <a:pt x="1836" y="1"/>
                    <a:pt x="0" y="1837"/>
                    <a:pt x="0" y="4102"/>
                  </a:cubicBezTo>
                  <a:cubicBezTo>
                    <a:pt x="0" y="6364"/>
                    <a:pt x="1836" y="8200"/>
                    <a:pt x="4102" y="8200"/>
                  </a:cubicBezTo>
                  <a:cubicBezTo>
                    <a:pt x="4102" y="8200"/>
                    <a:pt x="9781" y="8268"/>
                    <a:pt x="10096" y="8314"/>
                  </a:cubicBezTo>
                  <a:cubicBezTo>
                    <a:pt x="12587" y="8683"/>
                    <a:pt x="13625" y="10959"/>
                    <a:pt x="13625" y="10959"/>
                  </a:cubicBezTo>
                  <a:cubicBezTo>
                    <a:pt x="13625" y="10959"/>
                    <a:pt x="13593" y="6325"/>
                    <a:pt x="13593" y="4073"/>
                  </a:cubicBezTo>
                  <a:cubicBezTo>
                    <a:pt x="13593" y="1822"/>
                    <a:pt x="11768" y="1"/>
                    <a:pt x="95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9;p51"/>
            <p:cNvSpPr/>
            <p:nvPr/>
          </p:nvSpPr>
          <p:spPr>
            <a:xfrm>
              <a:off x="4339547" y="2768806"/>
              <a:ext cx="946184" cy="761270"/>
            </a:xfrm>
            <a:custGeom>
              <a:avLst/>
              <a:gdLst/>
              <a:ahLst/>
              <a:cxnLst/>
              <a:rect l="l" t="t" r="r" b="b"/>
              <a:pathLst>
                <a:path w="17162" h="13808" extrusionOk="0">
                  <a:moveTo>
                    <a:pt x="5172" y="0"/>
                  </a:moveTo>
                  <a:cubicBezTo>
                    <a:pt x="2338" y="0"/>
                    <a:pt x="40" y="2298"/>
                    <a:pt x="40" y="5136"/>
                  </a:cubicBezTo>
                  <a:cubicBezTo>
                    <a:pt x="40" y="7970"/>
                    <a:pt x="1" y="13807"/>
                    <a:pt x="1" y="13807"/>
                  </a:cubicBezTo>
                  <a:cubicBezTo>
                    <a:pt x="1" y="13807"/>
                    <a:pt x="1307" y="10944"/>
                    <a:pt x="4446" y="10475"/>
                  </a:cubicBezTo>
                  <a:cubicBezTo>
                    <a:pt x="4843" y="10415"/>
                    <a:pt x="11994" y="10336"/>
                    <a:pt x="11994" y="10336"/>
                  </a:cubicBezTo>
                  <a:cubicBezTo>
                    <a:pt x="14846" y="10336"/>
                    <a:pt x="17161" y="8020"/>
                    <a:pt x="17161" y="5168"/>
                  </a:cubicBezTo>
                  <a:cubicBezTo>
                    <a:pt x="17161" y="2316"/>
                    <a:pt x="14846" y="0"/>
                    <a:pt x="119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2713195" y="1494196"/>
            <a:ext cx="897969" cy="472182"/>
          </a:xfrm>
          <a:prstGeom prst="rect">
            <a:avLst/>
          </a:prstGeom>
        </p:spPr>
      </p:pic>
      <p:sp>
        <p:nvSpPr>
          <p:cNvPr id="28" name="TextBox 27"/>
          <p:cNvSpPr txBox="1"/>
          <p:nvPr/>
        </p:nvSpPr>
        <p:spPr>
          <a:xfrm>
            <a:off x="3653020" y="1510040"/>
            <a:ext cx="1080120" cy="461665"/>
          </a:xfrm>
          <a:prstGeom prst="rect">
            <a:avLst/>
          </a:prstGeom>
          <a:noFill/>
        </p:spPr>
        <p:txBody>
          <a:bodyPr wrap="square" rtlCol="0">
            <a:spAutoFit/>
          </a:bodyPr>
          <a:lstStyle/>
          <a:p>
            <a:pPr lvl="0" algn="ctr"/>
            <a:r>
              <a:rPr lang="en-IN" sz="1200" b="1" dirty="0"/>
              <a:t>Face Recognition</a:t>
            </a:r>
          </a:p>
        </p:txBody>
      </p:sp>
      <p:pic>
        <p:nvPicPr>
          <p:cNvPr id="1026" name="Picture 2" descr="Vector Illustration 4 Icons Editable Pack Stock Vector (Royalty ..."/>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56632" r="60926" b="17569"/>
          <a:stretch/>
        </p:blipFill>
        <p:spPr bwMode="auto">
          <a:xfrm>
            <a:off x="5665583" y="1470443"/>
            <a:ext cx="802786" cy="5477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2543144" y="3114856"/>
            <a:ext cx="984553" cy="984553"/>
          </a:xfrm>
          <a:prstGeom prst="rect">
            <a:avLst/>
          </a:prstGeom>
        </p:spPr>
      </p:pic>
      <p:sp>
        <p:nvSpPr>
          <p:cNvPr id="30" name="Rectangle 29"/>
          <p:cNvSpPr/>
          <p:nvPr/>
        </p:nvSpPr>
        <p:spPr>
          <a:xfrm>
            <a:off x="2929294" y="3166986"/>
            <a:ext cx="2303371" cy="461665"/>
          </a:xfrm>
          <a:prstGeom prst="rect">
            <a:avLst/>
          </a:prstGeom>
        </p:spPr>
        <p:txBody>
          <a:bodyPr wrap="square">
            <a:spAutoFit/>
          </a:bodyPr>
          <a:lstStyle/>
          <a:p>
            <a:pPr lvl="0" algn="ctr"/>
            <a:r>
              <a:rPr lang="en-IN" sz="1200" b="1" dirty="0"/>
              <a:t>Drone, store</a:t>
            </a:r>
          </a:p>
          <a:p>
            <a:pPr lvl="0" algn="ctr"/>
            <a:r>
              <a:rPr lang="en-IN" sz="1200" b="1" dirty="0"/>
              <a:t>Video analytics</a:t>
            </a:r>
          </a:p>
        </p:txBody>
      </p:sp>
      <p:pic>
        <p:nvPicPr>
          <p:cNvPr id="1028" name="Picture 4" descr="Summary Icons - 200 free vector icons"/>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44089" y="3114856"/>
            <a:ext cx="617459" cy="6174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4803439" y="3144659"/>
            <a:ext cx="1424745" cy="646331"/>
          </a:xfrm>
          <a:prstGeom prst="rect">
            <a:avLst/>
          </a:prstGeom>
        </p:spPr>
        <p:txBody>
          <a:bodyPr wrap="square">
            <a:spAutoFit/>
          </a:bodyPr>
          <a:lstStyle/>
          <a:p>
            <a:pPr algn="ctr"/>
            <a:r>
              <a:rPr lang="en-IN" sz="1200" b="1" dirty="0"/>
              <a:t>Text Classifier</a:t>
            </a:r>
          </a:p>
          <a:p>
            <a:pPr algn="ctr"/>
            <a:r>
              <a:rPr lang="en-IN" sz="1200" b="1" dirty="0"/>
              <a:t>&amp;</a:t>
            </a:r>
          </a:p>
          <a:p>
            <a:pPr algn="ctr"/>
            <a:r>
              <a:rPr lang="en-IN" sz="1200" b="1" dirty="0"/>
              <a:t>Summarization</a:t>
            </a:r>
          </a:p>
        </p:txBody>
      </p:sp>
      <p:pic>
        <p:nvPicPr>
          <p:cNvPr id="1030" name="Picture 6" descr="Chatbot Icon Images, Stock Photos &amp; Vectors | Shutterstock"/>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4709" t="18059" r="20039" b="32716"/>
          <a:stretch/>
        </p:blipFill>
        <p:spPr bwMode="auto">
          <a:xfrm>
            <a:off x="2835189" y="2171755"/>
            <a:ext cx="740566" cy="710553"/>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p:cNvSpPr/>
          <p:nvPr/>
        </p:nvSpPr>
        <p:spPr>
          <a:xfrm>
            <a:off x="3473169" y="2311359"/>
            <a:ext cx="931606" cy="276999"/>
          </a:xfrm>
          <a:prstGeom prst="rect">
            <a:avLst/>
          </a:prstGeom>
        </p:spPr>
        <p:txBody>
          <a:bodyPr wrap="square">
            <a:spAutoFit/>
          </a:bodyPr>
          <a:lstStyle/>
          <a:p>
            <a:pPr lvl="0" algn="ctr"/>
            <a:r>
              <a:rPr lang="en-IN" sz="1200" b="1" dirty="0"/>
              <a:t>Chatbots</a:t>
            </a:r>
          </a:p>
        </p:txBody>
      </p:sp>
      <p:sp>
        <p:nvSpPr>
          <p:cNvPr id="1025" name="AutoShape 9" descr="Volume Audio Vector SVG Icon (8) - SVG Repo Free SVG Icons"/>
          <p:cNvSpPr>
            <a:spLocks noChangeAspect="1" noChangeArrowheads="1"/>
          </p:cNvSpPr>
          <p:nvPr/>
        </p:nvSpPr>
        <p:spPr bwMode="auto">
          <a:xfrm>
            <a:off x="46808" y="-1399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7" name="AutoShape 11" descr="Volume Audio Vector SVG Icon (8) - SVG Repo Free SVG Icons"/>
          <p:cNvSpPr>
            <a:spLocks noChangeAspect="1" noChangeArrowheads="1"/>
          </p:cNvSpPr>
          <p:nvPr/>
        </p:nvSpPr>
        <p:spPr bwMode="auto">
          <a:xfrm>
            <a:off x="199208" y="124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9" name="AutoShape 13" descr="Volume Audio Vector SVG Icon (8) - SVG Repo Free SVG Icons"/>
          <p:cNvSpPr>
            <a:spLocks noChangeAspect="1" noChangeArrowheads="1"/>
          </p:cNvSpPr>
          <p:nvPr/>
        </p:nvSpPr>
        <p:spPr bwMode="auto">
          <a:xfrm>
            <a:off x="351608" y="1648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2" name="AutoShape 15" descr="Volume Audio Vector SVG Icon (8) - SVG Repo Free SVG Icons"/>
          <p:cNvSpPr>
            <a:spLocks noChangeAspect="1" noChangeArrowheads="1"/>
          </p:cNvSpPr>
          <p:nvPr/>
        </p:nvSpPr>
        <p:spPr bwMode="auto">
          <a:xfrm>
            <a:off x="504008" y="3172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0" name="Picture 16"/>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183" y="2154624"/>
            <a:ext cx="670895" cy="59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3" name="Rectangle 1032"/>
          <p:cNvSpPr/>
          <p:nvPr/>
        </p:nvSpPr>
        <p:spPr>
          <a:xfrm>
            <a:off x="4897644" y="2227436"/>
            <a:ext cx="767939" cy="400110"/>
          </a:xfrm>
          <a:prstGeom prst="rect">
            <a:avLst/>
          </a:prstGeom>
        </p:spPr>
        <p:txBody>
          <a:bodyPr wrap="square">
            <a:spAutoFit/>
          </a:bodyPr>
          <a:lstStyle/>
          <a:p>
            <a:pPr lvl="0" algn="ctr"/>
            <a:r>
              <a:rPr lang="en-IN" sz="1000" b="1" dirty="0"/>
              <a:t>Audio</a:t>
            </a:r>
          </a:p>
          <a:p>
            <a:pPr lvl="0" algn="ctr"/>
            <a:r>
              <a:rPr lang="en-IN" sz="1000" b="1" dirty="0"/>
              <a:t>classifier</a:t>
            </a:r>
          </a:p>
        </p:txBody>
      </p:sp>
      <p:graphicFrame>
        <p:nvGraphicFramePr>
          <p:cNvPr id="1035" name="Diagram 1034"/>
          <p:cNvGraphicFramePr/>
          <p:nvPr/>
        </p:nvGraphicFramePr>
        <p:xfrm>
          <a:off x="3205472" y="2865565"/>
          <a:ext cx="1780132" cy="286606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036" name="Chevron 1035"/>
          <p:cNvSpPr/>
          <p:nvPr/>
        </p:nvSpPr>
        <p:spPr>
          <a:xfrm>
            <a:off x="2197177" y="2475264"/>
            <a:ext cx="345967" cy="455844"/>
          </a:xfrm>
          <a:prstGeom prst="chevron">
            <a:avLst/>
          </a:prstGeom>
          <a:solidFill>
            <a:schemeClr val="accent1"/>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47" name="Chevron 46"/>
          <p:cNvSpPr/>
          <p:nvPr/>
        </p:nvSpPr>
        <p:spPr>
          <a:xfrm>
            <a:off x="6961548" y="2441831"/>
            <a:ext cx="345967" cy="455844"/>
          </a:xfrm>
          <a:prstGeom prst="chevron">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graphicFrame>
        <p:nvGraphicFramePr>
          <p:cNvPr id="32" name="Diagram 31"/>
          <p:cNvGraphicFramePr/>
          <p:nvPr/>
        </p:nvGraphicFramePr>
        <p:xfrm>
          <a:off x="480828" y="2227436"/>
          <a:ext cx="1282860" cy="120459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3" name="Diagram 32"/>
          <p:cNvGraphicFramePr/>
          <p:nvPr/>
        </p:nvGraphicFramePr>
        <p:xfrm>
          <a:off x="7668344" y="2100888"/>
          <a:ext cx="1282860" cy="120459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Rectangle 3"/>
          <p:cNvSpPr/>
          <p:nvPr/>
        </p:nvSpPr>
        <p:spPr>
          <a:xfrm>
            <a:off x="7596336" y="1453000"/>
            <a:ext cx="1728192" cy="523220"/>
          </a:xfrm>
          <a:prstGeom prst="rect">
            <a:avLst/>
          </a:prstGeom>
        </p:spPr>
        <p:txBody>
          <a:bodyPr wrap="square">
            <a:spAutoFit/>
          </a:bodyPr>
          <a:lstStyle/>
          <a:p>
            <a:pPr algn="just"/>
            <a:r>
              <a:rPr lang="en-IN" b="1" dirty="0"/>
              <a:t>Deployment</a:t>
            </a:r>
          </a:p>
          <a:p>
            <a:pPr algn="just"/>
            <a:r>
              <a:rPr lang="en-IN" b="1" dirty="0"/>
              <a:t>And Interfaces</a:t>
            </a:r>
          </a:p>
        </p:txBody>
      </p:sp>
      <p:sp>
        <p:nvSpPr>
          <p:cNvPr id="5" name="Rectangle 4"/>
          <p:cNvSpPr/>
          <p:nvPr/>
        </p:nvSpPr>
        <p:spPr>
          <a:xfrm>
            <a:off x="791580" y="1733593"/>
            <a:ext cx="643294" cy="307777"/>
          </a:xfrm>
          <a:prstGeom prst="rect">
            <a:avLst/>
          </a:prstGeom>
        </p:spPr>
        <p:txBody>
          <a:bodyPr wrap="square">
            <a:spAutoFit/>
          </a:bodyPr>
          <a:lstStyle/>
          <a:p>
            <a:pPr algn="ctr"/>
            <a:r>
              <a:rPr lang="en-US" b="1" dirty="0"/>
              <a:t>Data</a:t>
            </a:r>
            <a:endParaRPr lang="en-IN" b="1" dirty="0"/>
          </a:p>
        </p:txBody>
      </p:sp>
      <p:sp>
        <p:nvSpPr>
          <p:cNvPr id="6" name="Rounded Rectangle 5"/>
          <p:cNvSpPr/>
          <p:nvPr/>
        </p:nvSpPr>
        <p:spPr>
          <a:xfrm>
            <a:off x="1763688" y="622022"/>
            <a:ext cx="360040" cy="2935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22088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9" name="Google Shape;389;p8"/>
          <p:cNvPicPr preferRelativeResize="0"/>
          <p:nvPr/>
        </p:nvPicPr>
        <p:blipFill rotWithShape="1">
          <a:blip r:embed="rId3">
            <a:clrChange>
              <a:clrFrom>
                <a:srgbClr val="000000">
                  <a:alpha val="0"/>
                </a:srgbClr>
              </a:clrFrom>
              <a:clrTo>
                <a:srgbClr val="000000">
                  <a:alpha val="0"/>
                </a:srgbClr>
              </a:clrTo>
            </a:clrChange>
            <a:alphaModFix/>
          </a:blip>
          <a:srcRect/>
          <a:stretch/>
        </p:blipFill>
        <p:spPr>
          <a:xfrm>
            <a:off x="2714612" y="2285998"/>
            <a:ext cx="714380" cy="642942"/>
          </a:xfrm>
          <a:prstGeom prst="rect">
            <a:avLst/>
          </a:prstGeom>
          <a:noFill/>
          <a:ln>
            <a:noFill/>
          </a:ln>
        </p:spPr>
      </p:pic>
      <p:pic>
        <p:nvPicPr>
          <p:cNvPr id="13" name="Google Shape;393;p8"/>
          <p:cNvPicPr preferRelativeResize="0"/>
          <p:nvPr/>
        </p:nvPicPr>
        <p:blipFill rotWithShape="1">
          <a:blip r:embed="rId4">
            <a:alphaModFix/>
          </a:blip>
          <a:srcRect/>
          <a:stretch/>
        </p:blipFill>
        <p:spPr>
          <a:xfrm>
            <a:off x="5143504" y="3714758"/>
            <a:ext cx="943542" cy="581411"/>
          </a:xfrm>
          <a:prstGeom prst="rect">
            <a:avLst/>
          </a:prstGeom>
          <a:noFill/>
          <a:ln>
            <a:noFill/>
          </a:ln>
        </p:spPr>
      </p:pic>
      <p:pic>
        <p:nvPicPr>
          <p:cNvPr id="14" name="Google Shape;394;p8"/>
          <p:cNvPicPr preferRelativeResize="0"/>
          <p:nvPr/>
        </p:nvPicPr>
        <p:blipFill rotWithShape="1">
          <a:blip r:embed="rId5">
            <a:alphaModFix/>
          </a:blip>
          <a:srcRect/>
          <a:stretch/>
        </p:blipFill>
        <p:spPr>
          <a:xfrm>
            <a:off x="6000760" y="3143254"/>
            <a:ext cx="883291" cy="513537"/>
          </a:xfrm>
          <a:prstGeom prst="rect">
            <a:avLst/>
          </a:prstGeom>
          <a:noFill/>
          <a:ln>
            <a:noFill/>
          </a:ln>
        </p:spPr>
      </p:pic>
      <p:pic>
        <p:nvPicPr>
          <p:cNvPr id="15" name="Google Shape;395;p8"/>
          <p:cNvPicPr preferRelativeResize="0"/>
          <p:nvPr/>
        </p:nvPicPr>
        <p:blipFill rotWithShape="1">
          <a:blip r:embed="rId6">
            <a:alphaModFix/>
          </a:blip>
          <a:srcRect/>
          <a:stretch/>
        </p:blipFill>
        <p:spPr>
          <a:xfrm>
            <a:off x="5072066" y="3071816"/>
            <a:ext cx="907845" cy="580664"/>
          </a:xfrm>
          <a:prstGeom prst="rect">
            <a:avLst/>
          </a:prstGeom>
          <a:noFill/>
          <a:ln>
            <a:noFill/>
          </a:ln>
        </p:spPr>
      </p:pic>
      <p:sp>
        <p:nvSpPr>
          <p:cNvPr id="16" name="Google Shape;396;p8"/>
          <p:cNvSpPr txBox="1"/>
          <p:nvPr/>
        </p:nvSpPr>
        <p:spPr>
          <a:xfrm>
            <a:off x="-428364" y="4180293"/>
            <a:ext cx="3701100" cy="289200"/>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None/>
            </a:pPr>
            <a:r>
              <a:rPr lang="en"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pic>
        <p:nvPicPr>
          <p:cNvPr id="17" name="Google Shape;397;p8"/>
          <p:cNvPicPr preferRelativeResize="0"/>
          <p:nvPr/>
        </p:nvPicPr>
        <p:blipFill rotWithShape="1">
          <a:blip r:embed="rId7">
            <a:alphaModFix/>
          </a:blip>
          <a:srcRect/>
          <a:stretch/>
        </p:blipFill>
        <p:spPr>
          <a:xfrm>
            <a:off x="2143108" y="3429006"/>
            <a:ext cx="522127" cy="577320"/>
          </a:xfrm>
          <a:prstGeom prst="rect">
            <a:avLst/>
          </a:prstGeom>
          <a:noFill/>
          <a:ln>
            <a:noFill/>
          </a:ln>
        </p:spPr>
      </p:pic>
      <p:pic>
        <p:nvPicPr>
          <p:cNvPr id="18" name="Google Shape;398;p8"/>
          <p:cNvPicPr preferRelativeResize="0"/>
          <p:nvPr/>
        </p:nvPicPr>
        <p:blipFill rotWithShape="1">
          <a:blip r:embed="rId8">
            <a:clrChange>
              <a:clrFrom>
                <a:srgbClr val="E9E9E9"/>
              </a:clrFrom>
              <a:clrTo>
                <a:srgbClr val="E9E9E9">
                  <a:alpha val="0"/>
                </a:srgbClr>
              </a:clrTo>
            </a:clrChange>
            <a:alphaModFix/>
          </a:blip>
          <a:srcRect/>
          <a:stretch/>
        </p:blipFill>
        <p:spPr>
          <a:xfrm>
            <a:off x="2643174" y="3571882"/>
            <a:ext cx="1643074" cy="428628"/>
          </a:xfrm>
          <a:prstGeom prst="rect">
            <a:avLst/>
          </a:prstGeom>
          <a:noFill/>
          <a:ln>
            <a:noFill/>
          </a:ln>
        </p:spPr>
      </p:pic>
      <p:pic>
        <p:nvPicPr>
          <p:cNvPr id="19" name="Google Shape;399;p8"/>
          <p:cNvPicPr preferRelativeResize="0"/>
          <p:nvPr/>
        </p:nvPicPr>
        <p:blipFill rotWithShape="1">
          <a:blip r:embed="rId9">
            <a:clrChange>
              <a:clrFrom>
                <a:srgbClr val="E9E9E9"/>
              </a:clrFrom>
              <a:clrTo>
                <a:srgbClr val="E9E9E9">
                  <a:alpha val="0"/>
                </a:srgbClr>
              </a:clrTo>
            </a:clrChange>
            <a:alphaModFix/>
          </a:blip>
          <a:srcRect/>
          <a:stretch/>
        </p:blipFill>
        <p:spPr>
          <a:xfrm>
            <a:off x="2428860" y="4143386"/>
            <a:ext cx="1129962" cy="320284"/>
          </a:xfrm>
          <a:prstGeom prst="rect">
            <a:avLst/>
          </a:prstGeom>
          <a:noFill/>
          <a:ln>
            <a:noFill/>
          </a:ln>
        </p:spPr>
      </p:pic>
      <p:pic>
        <p:nvPicPr>
          <p:cNvPr id="20" name="Google Shape;400;p8"/>
          <p:cNvPicPr preferRelativeResize="0"/>
          <p:nvPr/>
        </p:nvPicPr>
        <p:blipFill rotWithShape="1">
          <a:blip r:embed="rId10">
            <a:clrChange>
              <a:clrFrom>
                <a:srgbClr val="E7E7E7"/>
              </a:clrFrom>
              <a:clrTo>
                <a:srgbClr val="E7E7E7">
                  <a:alpha val="0"/>
                </a:srgbClr>
              </a:clrTo>
            </a:clrChange>
            <a:alphaModFix/>
          </a:blip>
          <a:srcRect/>
          <a:stretch/>
        </p:blipFill>
        <p:spPr>
          <a:xfrm>
            <a:off x="3643306" y="4000510"/>
            <a:ext cx="500066" cy="500066"/>
          </a:xfrm>
          <a:prstGeom prst="rect">
            <a:avLst/>
          </a:prstGeom>
          <a:noFill/>
          <a:ln>
            <a:noFill/>
          </a:ln>
        </p:spPr>
      </p:pic>
      <p:grpSp>
        <p:nvGrpSpPr>
          <p:cNvPr id="21" name="Google Shape;401;p8"/>
          <p:cNvGrpSpPr/>
          <p:nvPr/>
        </p:nvGrpSpPr>
        <p:grpSpPr>
          <a:xfrm rot="-5400000">
            <a:off x="3105438" y="2065111"/>
            <a:ext cx="570131" cy="2142118"/>
            <a:chOff x="4025928" y="989855"/>
            <a:chExt cx="576064" cy="1942083"/>
          </a:xfrm>
        </p:grpSpPr>
        <p:sp>
          <p:nvSpPr>
            <p:cNvPr id="22" name="Google Shape;402;p8"/>
            <p:cNvSpPr/>
            <p:nvPr/>
          </p:nvSpPr>
          <p:spPr>
            <a:xfrm>
              <a:off x="4025928" y="1563638"/>
              <a:ext cx="576000" cy="1368300"/>
            </a:xfrm>
            <a:prstGeom prst="rect">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 name="Google Shape;403;p8"/>
            <p:cNvSpPr/>
            <p:nvPr/>
          </p:nvSpPr>
          <p:spPr>
            <a:xfrm flipH="1">
              <a:off x="4025992" y="989855"/>
              <a:ext cx="576000" cy="576000"/>
            </a:xfrm>
            <a:prstGeom prst="rtTriangl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 name="Google Shape;404;p8"/>
          <p:cNvGrpSpPr/>
          <p:nvPr/>
        </p:nvGrpSpPr>
        <p:grpSpPr>
          <a:xfrm>
            <a:off x="3713897" y="928482"/>
            <a:ext cx="635399" cy="1924187"/>
            <a:chOff x="4025928" y="987726"/>
            <a:chExt cx="576064" cy="1944212"/>
          </a:xfrm>
        </p:grpSpPr>
        <p:sp>
          <p:nvSpPr>
            <p:cNvPr id="25" name="Google Shape;405;p8"/>
            <p:cNvSpPr/>
            <p:nvPr/>
          </p:nvSpPr>
          <p:spPr>
            <a:xfrm>
              <a:off x="4025928" y="1563638"/>
              <a:ext cx="576000" cy="1368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406;p8"/>
            <p:cNvSpPr/>
            <p:nvPr/>
          </p:nvSpPr>
          <p:spPr>
            <a:xfrm flipH="1">
              <a:off x="4025992" y="987726"/>
              <a:ext cx="576000" cy="576000"/>
            </a:xfrm>
            <a:prstGeom prst="rtTriangle">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7" name="Google Shape;407;p8"/>
          <p:cNvGrpSpPr/>
          <p:nvPr/>
        </p:nvGrpSpPr>
        <p:grpSpPr>
          <a:xfrm rot="5400000">
            <a:off x="5136537" y="1495131"/>
            <a:ext cx="570131" cy="2144465"/>
            <a:chOff x="4025928" y="987727"/>
            <a:chExt cx="576064" cy="1944211"/>
          </a:xfrm>
        </p:grpSpPr>
        <p:sp>
          <p:nvSpPr>
            <p:cNvPr id="28" name="Google Shape;408;p8"/>
            <p:cNvSpPr/>
            <p:nvPr/>
          </p:nvSpPr>
          <p:spPr>
            <a:xfrm>
              <a:off x="4025928" y="1563638"/>
              <a:ext cx="576000" cy="1368300"/>
            </a:xfrm>
            <a:prstGeom prst="rect">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 name="Google Shape;409;p8"/>
            <p:cNvSpPr/>
            <p:nvPr/>
          </p:nvSpPr>
          <p:spPr>
            <a:xfrm flipH="1">
              <a:off x="4025992" y="987727"/>
              <a:ext cx="576000" cy="576000"/>
            </a:xfrm>
            <a:prstGeom prst="rtTriangle">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0" name="Google Shape;410;p8"/>
          <p:cNvGrpSpPr/>
          <p:nvPr/>
        </p:nvGrpSpPr>
        <p:grpSpPr>
          <a:xfrm rot="10800000">
            <a:off x="4349585" y="2850861"/>
            <a:ext cx="635399" cy="1924187"/>
            <a:chOff x="4025928" y="987726"/>
            <a:chExt cx="576064" cy="1944212"/>
          </a:xfrm>
        </p:grpSpPr>
        <p:sp>
          <p:nvSpPr>
            <p:cNvPr id="31" name="Google Shape;411;p8"/>
            <p:cNvSpPr/>
            <p:nvPr/>
          </p:nvSpPr>
          <p:spPr>
            <a:xfrm>
              <a:off x="4025928" y="1563638"/>
              <a:ext cx="576000" cy="1368300"/>
            </a:xfrm>
            <a:prstGeom prst="rect">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Google Shape;412;p8"/>
            <p:cNvSpPr/>
            <p:nvPr/>
          </p:nvSpPr>
          <p:spPr>
            <a:xfrm flipH="1">
              <a:off x="4025992" y="987726"/>
              <a:ext cx="576000" cy="576000"/>
            </a:xfrm>
            <a:prstGeom prst="rtTriangle">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33" name="Google Shape;413;p8"/>
          <p:cNvSpPr txBox="1"/>
          <p:nvPr/>
        </p:nvSpPr>
        <p:spPr>
          <a:xfrm>
            <a:off x="4429124" y="2357436"/>
            <a:ext cx="1601700" cy="41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NEAR REAL TIME ANALYTICS</a:t>
            </a:r>
            <a:endParaRPr sz="1000" b="1" i="0" u="none" strike="noStrike" cap="none" dirty="0">
              <a:solidFill>
                <a:srgbClr val="FFFFFF"/>
              </a:solidFill>
              <a:latin typeface="Arial"/>
              <a:ea typeface="Arial"/>
              <a:cs typeface="Arial"/>
              <a:sym typeface="Arial"/>
            </a:endParaRPr>
          </a:p>
        </p:txBody>
      </p:sp>
      <p:sp>
        <p:nvSpPr>
          <p:cNvPr id="34" name="Google Shape;414;p8"/>
          <p:cNvSpPr txBox="1"/>
          <p:nvPr/>
        </p:nvSpPr>
        <p:spPr>
          <a:xfrm rot="5400000">
            <a:off x="3265919" y="1935437"/>
            <a:ext cx="1437000" cy="46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MOBILE TECHNOLOGY</a:t>
            </a:r>
            <a:endParaRPr sz="1000" b="1" i="0" u="none" strike="noStrike" cap="none" dirty="0">
              <a:solidFill>
                <a:srgbClr val="FFFFFF"/>
              </a:solidFill>
              <a:latin typeface="Arial"/>
              <a:ea typeface="Arial"/>
              <a:cs typeface="Arial"/>
              <a:sym typeface="Arial"/>
            </a:endParaRPr>
          </a:p>
        </p:txBody>
      </p:sp>
      <p:sp>
        <p:nvSpPr>
          <p:cNvPr id="35" name="Google Shape;415;p8"/>
          <p:cNvSpPr txBox="1"/>
          <p:nvPr/>
        </p:nvSpPr>
        <p:spPr>
          <a:xfrm rot="16200000">
            <a:off x="3989228" y="3300777"/>
            <a:ext cx="1437000" cy="53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FFFFFF"/>
                </a:solidFill>
                <a:latin typeface="Arial"/>
                <a:ea typeface="Arial"/>
                <a:cs typeface="Arial"/>
                <a:sym typeface="Arial"/>
              </a:rPr>
              <a:t>Generic/ Cloud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dirty="0">
              <a:solidFill>
                <a:srgbClr val="FFFFFF"/>
              </a:solidFill>
              <a:latin typeface="Arial"/>
              <a:ea typeface="Arial"/>
              <a:cs typeface="Arial"/>
              <a:sym typeface="Arial"/>
            </a:endParaRPr>
          </a:p>
        </p:txBody>
      </p:sp>
      <p:sp>
        <p:nvSpPr>
          <p:cNvPr id="36" name="Google Shape;416;p8"/>
          <p:cNvSpPr txBox="1"/>
          <p:nvPr/>
        </p:nvSpPr>
        <p:spPr>
          <a:xfrm>
            <a:off x="2683474" y="3028744"/>
            <a:ext cx="19119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MACHINE LEARNING       </a:t>
            </a:r>
            <a:endParaRPr sz="1000" b="1" i="0" u="none" strike="noStrike" cap="none" dirty="0">
              <a:solidFill>
                <a:srgbClr val="FFFFFF"/>
              </a:solidFill>
              <a:latin typeface="Arial"/>
              <a:ea typeface="Arial"/>
              <a:cs typeface="Arial"/>
              <a:sym typeface="Arial"/>
            </a:endParaRPr>
          </a:p>
        </p:txBody>
      </p:sp>
      <p:sp>
        <p:nvSpPr>
          <p:cNvPr id="37" name="TextBox 36">
            <a:extLst>
              <a:ext uri="{FF2B5EF4-FFF2-40B4-BE49-F238E27FC236}">
                <a16:creationId xmlns:a16="http://schemas.microsoft.com/office/drawing/2014/main" id="{DB0A9C50-B290-4C30-A65A-9D7AB111D154}"/>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Technology</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Stack</a:t>
            </a:r>
          </a:p>
        </p:txBody>
      </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38" name="Picture 37" descr="Android.jpeg"/>
          <p:cNvPicPr>
            <a:picLocks noChangeAspect="1"/>
          </p:cNvPicPr>
          <p:nvPr/>
        </p:nvPicPr>
        <p:blipFill>
          <a:blip r:embed="rId12"/>
          <a:stretch>
            <a:fillRect/>
          </a:stretch>
        </p:blipFill>
        <p:spPr>
          <a:xfrm>
            <a:off x="1905000" y="1733550"/>
            <a:ext cx="1143000" cy="571500"/>
          </a:xfrm>
          <a:prstGeom prst="rect">
            <a:avLst/>
          </a:prstGeom>
        </p:spPr>
      </p:pic>
      <p:pic>
        <p:nvPicPr>
          <p:cNvPr id="40" name="Picture 39" descr="Screen Shot 2020-05-04 at 11.31.41 AM.png"/>
          <p:cNvPicPr>
            <a:picLocks noChangeAspect="1"/>
          </p:cNvPicPr>
          <p:nvPr/>
        </p:nvPicPr>
        <p:blipFill>
          <a:blip r:embed="rId13"/>
          <a:stretch>
            <a:fillRect/>
          </a:stretch>
        </p:blipFill>
        <p:spPr>
          <a:xfrm>
            <a:off x="2971800" y="1657350"/>
            <a:ext cx="647700" cy="647700"/>
          </a:xfrm>
          <a:prstGeom prst="rect">
            <a:avLst/>
          </a:prstGeom>
        </p:spPr>
      </p:pic>
      <p:pic>
        <p:nvPicPr>
          <p:cNvPr id="41" name="Picture 40" descr="Logstach.png"/>
          <p:cNvPicPr>
            <a:picLocks noChangeAspect="1"/>
          </p:cNvPicPr>
          <p:nvPr/>
        </p:nvPicPr>
        <p:blipFill>
          <a:blip r:embed="rId14"/>
          <a:stretch>
            <a:fillRect/>
          </a:stretch>
        </p:blipFill>
        <p:spPr>
          <a:xfrm>
            <a:off x="4419600" y="1504950"/>
            <a:ext cx="1295400" cy="510036"/>
          </a:xfrm>
          <a:prstGeom prst="rect">
            <a:avLst/>
          </a:prstGeom>
        </p:spPr>
      </p:pic>
      <p:pic>
        <p:nvPicPr>
          <p:cNvPr id="42" name="Picture 41" descr="Kibana.png"/>
          <p:cNvPicPr>
            <a:picLocks noChangeAspect="1"/>
          </p:cNvPicPr>
          <p:nvPr/>
        </p:nvPicPr>
        <p:blipFill>
          <a:blip r:embed="rId15"/>
          <a:stretch>
            <a:fillRect/>
          </a:stretch>
        </p:blipFill>
        <p:spPr>
          <a:xfrm>
            <a:off x="5334000" y="1885950"/>
            <a:ext cx="990600" cy="380369"/>
          </a:xfrm>
          <a:prstGeom prst="rect">
            <a:avLst/>
          </a:prstGeom>
        </p:spPr>
      </p:pic>
      <p:pic>
        <p:nvPicPr>
          <p:cNvPr id="43" name="Picture 42" descr="Elastic.png"/>
          <p:cNvPicPr>
            <a:picLocks noChangeAspect="1"/>
          </p:cNvPicPr>
          <p:nvPr/>
        </p:nvPicPr>
        <p:blipFill>
          <a:blip r:embed="rId16"/>
          <a:stretch>
            <a:fillRect/>
          </a:stretch>
        </p:blipFill>
        <p:spPr>
          <a:xfrm>
            <a:off x="4800600" y="1200150"/>
            <a:ext cx="1828800" cy="401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8000" y="2647950"/>
            <a:ext cx="7866000" cy="733200"/>
          </a:xfrm>
        </p:spPr>
        <p:txBody>
          <a:bodyPr/>
          <a:lstStyle/>
          <a:p>
            <a:r>
              <a:rPr lang="en-US" b="1" dirty="0"/>
              <a:t>AI Enabled Stethoscope</a:t>
            </a:r>
          </a:p>
        </p:txBody>
      </p:sp>
    </p:spTree>
  </p:cSld>
  <p:clrMapOvr>
    <a:masterClrMapping/>
  </p:clrMapOvr>
</p:sld>
</file>

<file path=ppt/theme/theme1.xml><?xml version="1.0" encoding="utf-8"?>
<a:theme xmlns:a="http://schemas.openxmlformats.org/drawingml/2006/main" name="Yellow Abstract Bussin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1959</TotalTime>
  <Words>948</Words>
  <Application>Microsoft Office PowerPoint</Application>
  <PresentationFormat>On-screen Show (16:9)</PresentationFormat>
  <Paragraphs>214</Paragraphs>
  <Slides>26</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Times New Roman</vt:lpstr>
      <vt:lpstr>Arial</vt:lpstr>
      <vt:lpstr>Bodoni</vt:lpstr>
      <vt:lpstr>Lato Bold</vt:lpstr>
      <vt:lpstr>Noto Sans</vt:lpstr>
      <vt:lpstr>Cabin</vt:lpstr>
      <vt:lpstr>Calibri</vt:lpstr>
      <vt:lpstr>MS Mincho</vt:lpstr>
      <vt:lpstr>Montserrat ExtraLight</vt:lpstr>
      <vt:lpstr>Lato</vt:lpstr>
      <vt:lpstr>Montserrat Light</vt:lpstr>
      <vt:lpstr>Nato sans</vt:lpstr>
      <vt:lpstr>Montserrat</vt:lpstr>
      <vt:lpstr>Arvo</vt:lpstr>
      <vt:lpstr>Yellow Abstract Bussines</vt:lpstr>
      <vt:lpstr>PowerPoint Presentation</vt:lpstr>
      <vt:lpstr>ABOUT US</vt:lpstr>
      <vt:lpstr>PowerPoint Presentation</vt:lpstr>
      <vt:lpstr>PowerPoint Presentation</vt:lpstr>
      <vt:lpstr>PowerPoint Presentation</vt:lpstr>
      <vt:lpstr>Implemented Solutions</vt:lpstr>
      <vt:lpstr>Solution Framework</vt:lpstr>
      <vt:lpstr>PowerPoint Presentation</vt:lpstr>
      <vt:lpstr>AI Enabled Stethoscope</vt:lpstr>
      <vt:lpstr>PowerPoint Presentation</vt:lpstr>
      <vt:lpstr>HR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RAJARSHI</dc:creator>
  <cp:lastModifiedBy>Smita</cp:lastModifiedBy>
  <cp:revision>190</cp:revision>
  <dcterms:created xsi:type="dcterms:W3CDTF">2020-05-18T23:35:41Z</dcterms:created>
  <dcterms:modified xsi:type="dcterms:W3CDTF">2020-05-26T07:15:29Z</dcterms:modified>
</cp:coreProperties>
</file>